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80" r:id="rId11"/>
    <p:sldId id="266" r:id="rId12"/>
    <p:sldId id="267" r:id="rId13"/>
    <p:sldId id="268" r:id="rId14"/>
    <p:sldId id="269" r:id="rId15"/>
    <p:sldId id="270" r:id="rId16"/>
    <p:sldId id="281" r:id="rId17"/>
    <p:sldId id="282" r:id="rId18"/>
    <p:sldId id="271" r:id="rId19"/>
    <p:sldId id="272" r:id="rId20"/>
    <p:sldId id="274" r:id="rId21"/>
    <p:sldId id="275" r:id="rId22"/>
    <p:sldId id="279" r:id="rId23"/>
    <p:sldId id="277" r:id="rId24"/>
    <p:sldId id="278"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9"/>
    <p:restoredTop sz="94741"/>
  </p:normalViewPr>
  <p:slideViewPr>
    <p:cSldViewPr snapToGrid="0" snapToObjects="1">
      <p:cViewPr varScale="1">
        <p:scale>
          <a:sx n="80" d="100"/>
          <a:sy n="80" d="100"/>
        </p:scale>
        <p:origin x="-976"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326595E-9E66-924A-961E-F893D00185B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51815960-5D23-AF4D-BE2A-29A3DB502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48685E53-65F4-2F42-8D5C-1E5A07444209}"/>
              </a:ext>
            </a:extLst>
          </p:cNvPr>
          <p:cNvSpPr>
            <a:spLocks noGrp="1"/>
          </p:cNvSpPr>
          <p:nvPr>
            <p:ph type="dt" sz="half" idx="10"/>
          </p:nvPr>
        </p:nvSpPr>
        <p:spPr/>
        <p:txBody>
          <a:bodyPr/>
          <a:lstStyle/>
          <a:p>
            <a:fld id="{93FC59A4-CDCA-AC4F-8942-9B2D7EE5A35C}" type="datetimeFigureOut">
              <a:rPr lang="fr-FR" smtClean="0"/>
              <a:t>30/03/20</a:t>
            </a:fld>
            <a:endParaRPr lang="fr-FR"/>
          </a:p>
        </p:txBody>
      </p:sp>
      <p:sp>
        <p:nvSpPr>
          <p:cNvPr id="5" name="Espace réservé du pied de page 4">
            <a:extLst>
              <a:ext uri="{FF2B5EF4-FFF2-40B4-BE49-F238E27FC236}">
                <a16:creationId xmlns:a16="http://schemas.microsoft.com/office/drawing/2014/main" xmlns="" id="{F3A856BF-5B26-8145-AC18-7CD67E96CB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C9B3848E-7AAC-2B45-8366-975CBBB532BF}"/>
              </a:ext>
            </a:extLst>
          </p:cNvPr>
          <p:cNvSpPr>
            <a:spLocks noGrp="1"/>
          </p:cNvSpPr>
          <p:nvPr>
            <p:ph type="sldNum" sz="quarter" idx="12"/>
          </p:nvPr>
        </p:nvSpPr>
        <p:spPr/>
        <p:txBody>
          <a:bodyPr/>
          <a:lstStyle/>
          <a:p>
            <a:fld id="{63D35514-8E7E-D84A-8CA8-B0DC16429970}" type="slidenum">
              <a:rPr lang="fr-FR" smtClean="0"/>
              <a:t>‹#›</a:t>
            </a:fld>
            <a:endParaRPr lang="fr-FR"/>
          </a:p>
        </p:txBody>
      </p:sp>
    </p:spTree>
    <p:extLst>
      <p:ext uri="{BB962C8B-B14F-4D97-AF65-F5344CB8AC3E}">
        <p14:creationId xmlns:p14="http://schemas.microsoft.com/office/powerpoint/2010/main" val="217608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F779A1-DB81-E342-8A85-D3D1183051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AFB361A4-DACC-CC44-8FE5-C16231F5020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1F7EF4D-32BF-9F4D-8AA4-CF950804C592}"/>
              </a:ext>
            </a:extLst>
          </p:cNvPr>
          <p:cNvSpPr>
            <a:spLocks noGrp="1"/>
          </p:cNvSpPr>
          <p:nvPr>
            <p:ph type="dt" sz="half" idx="10"/>
          </p:nvPr>
        </p:nvSpPr>
        <p:spPr/>
        <p:txBody>
          <a:bodyPr/>
          <a:lstStyle/>
          <a:p>
            <a:fld id="{93FC59A4-CDCA-AC4F-8942-9B2D7EE5A35C}" type="datetimeFigureOut">
              <a:rPr lang="fr-FR" smtClean="0"/>
              <a:t>30/03/20</a:t>
            </a:fld>
            <a:endParaRPr lang="fr-FR"/>
          </a:p>
        </p:txBody>
      </p:sp>
      <p:sp>
        <p:nvSpPr>
          <p:cNvPr id="5" name="Espace réservé du pied de page 4">
            <a:extLst>
              <a:ext uri="{FF2B5EF4-FFF2-40B4-BE49-F238E27FC236}">
                <a16:creationId xmlns:a16="http://schemas.microsoft.com/office/drawing/2014/main" xmlns="" id="{11B5B74A-EF09-7740-B481-6CC56300A0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8D6DE67-DD9F-9045-82EA-CC09218578F0}"/>
              </a:ext>
            </a:extLst>
          </p:cNvPr>
          <p:cNvSpPr>
            <a:spLocks noGrp="1"/>
          </p:cNvSpPr>
          <p:nvPr>
            <p:ph type="sldNum" sz="quarter" idx="12"/>
          </p:nvPr>
        </p:nvSpPr>
        <p:spPr/>
        <p:txBody>
          <a:bodyPr/>
          <a:lstStyle/>
          <a:p>
            <a:fld id="{63D35514-8E7E-D84A-8CA8-B0DC16429970}" type="slidenum">
              <a:rPr lang="fr-FR" smtClean="0"/>
              <a:t>‹#›</a:t>
            </a:fld>
            <a:endParaRPr lang="fr-FR"/>
          </a:p>
        </p:txBody>
      </p:sp>
    </p:spTree>
    <p:extLst>
      <p:ext uri="{BB962C8B-B14F-4D97-AF65-F5344CB8AC3E}">
        <p14:creationId xmlns:p14="http://schemas.microsoft.com/office/powerpoint/2010/main" val="168700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55D605C7-E59A-9A4F-8914-3178490376F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CF168180-F29C-2344-A34E-DACCE46E443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EF5EAFA-154D-7B40-88B9-E821D42F469C}"/>
              </a:ext>
            </a:extLst>
          </p:cNvPr>
          <p:cNvSpPr>
            <a:spLocks noGrp="1"/>
          </p:cNvSpPr>
          <p:nvPr>
            <p:ph type="dt" sz="half" idx="10"/>
          </p:nvPr>
        </p:nvSpPr>
        <p:spPr/>
        <p:txBody>
          <a:bodyPr/>
          <a:lstStyle/>
          <a:p>
            <a:fld id="{93FC59A4-CDCA-AC4F-8942-9B2D7EE5A35C}" type="datetimeFigureOut">
              <a:rPr lang="fr-FR" smtClean="0"/>
              <a:t>30/03/20</a:t>
            </a:fld>
            <a:endParaRPr lang="fr-FR"/>
          </a:p>
        </p:txBody>
      </p:sp>
      <p:sp>
        <p:nvSpPr>
          <p:cNvPr id="5" name="Espace réservé du pied de page 4">
            <a:extLst>
              <a:ext uri="{FF2B5EF4-FFF2-40B4-BE49-F238E27FC236}">
                <a16:creationId xmlns:a16="http://schemas.microsoft.com/office/drawing/2014/main" xmlns="" id="{EC3125C2-F002-8F4A-9E23-CFCA64706C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95B1C96-5677-9742-B0CD-8C656DFD1EDE}"/>
              </a:ext>
            </a:extLst>
          </p:cNvPr>
          <p:cNvSpPr>
            <a:spLocks noGrp="1"/>
          </p:cNvSpPr>
          <p:nvPr>
            <p:ph type="sldNum" sz="quarter" idx="12"/>
          </p:nvPr>
        </p:nvSpPr>
        <p:spPr/>
        <p:txBody>
          <a:bodyPr/>
          <a:lstStyle/>
          <a:p>
            <a:fld id="{63D35514-8E7E-D84A-8CA8-B0DC16429970}" type="slidenum">
              <a:rPr lang="fr-FR" smtClean="0"/>
              <a:t>‹#›</a:t>
            </a:fld>
            <a:endParaRPr lang="fr-FR"/>
          </a:p>
        </p:txBody>
      </p:sp>
    </p:spTree>
    <p:extLst>
      <p:ext uri="{BB962C8B-B14F-4D97-AF65-F5344CB8AC3E}">
        <p14:creationId xmlns:p14="http://schemas.microsoft.com/office/powerpoint/2010/main" val="205703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5A2C2A0-8576-3A4B-8A7E-FEA7323F34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49C0B7B-22D1-414F-9B45-66DFDC518C4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A3DBBAF-30B7-E943-9490-7F892508E735}"/>
              </a:ext>
            </a:extLst>
          </p:cNvPr>
          <p:cNvSpPr>
            <a:spLocks noGrp="1"/>
          </p:cNvSpPr>
          <p:nvPr>
            <p:ph type="dt" sz="half" idx="10"/>
          </p:nvPr>
        </p:nvSpPr>
        <p:spPr/>
        <p:txBody>
          <a:bodyPr/>
          <a:lstStyle/>
          <a:p>
            <a:fld id="{93FC59A4-CDCA-AC4F-8942-9B2D7EE5A35C}" type="datetimeFigureOut">
              <a:rPr lang="fr-FR" smtClean="0"/>
              <a:t>30/03/20</a:t>
            </a:fld>
            <a:endParaRPr lang="fr-FR"/>
          </a:p>
        </p:txBody>
      </p:sp>
      <p:sp>
        <p:nvSpPr>
          <p:cNvPr id="5" name="Espace réservé du pied de page 4">
            <a:extLst>
              <a:ext uri="{FF2B5EF4-FFF2-40B4-BE49-F238E27FC236}">
                <a16:creationId xmlns:a16="http://schemas.microsoft.com/office/drawing/2014/main" xmlns="" id="{2C12D478-FB06-5D47-A4C1-EAFABC7719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F1A2E8B3-FDC7-8442-81FE-924DB6533E87}"/>
              </a:ext>
            </a:extLst>
          </p:cNvPr>
          <p:cNvSpPr>
            <a:spLocks noGrp="1"/>
          </p:cNvSpPr>
          <p:nvPr>
            <p:ph type="sldNum" sz="quarter" idx="12"/>
          </p:nvPr>
        </p:nvSpPr>
        <p:spPr/>
        <p:txBody>
          <a:bodyPr/>
          <a:lstStyle/>
          <a:p>
            <a:fld id="{63D35514-8E7E-D84A-8CA8-B0DC16429970}" type="slidenum">
              <a:rPr lang="fr-FR" smtClean="0"/>
              <a:t>‹#›</a:t>
            </a:fld>
            <a:endParaRPr lang="fr-FR"/>
          </a:p>
        </p:txBody>
      </p:sp>
    </p:spTree>
    <p:extLst>
      <p:ext uri="{BB962C8B-B14F-4D97-AF65-F5344CB8AC3E}">
        <p14:creationId xmlns:p14="http://schemas.microsoft.com/office/powerpoint/2010/main" val="396678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DCB7042-DDC6-F244-8F19-10322A87746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B02A468C-83AA-FE45-B641-85E5D8368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64164A93-A8E4-D042-A27B-F9FA89EC2715}"/>
              </a:ext>
            </a:extLst>
          </p:cNvPr>
          <p:cNvSpPr>
            <a:spLocks noGrp="1"/>
          </p:cNvSpPr>
          <p:nvPr>
            <p:ph type="dt" sz="half" idx="10"/>
          </p:nvPr>
        </p:nvSpPr>
        <p:spPr/>
        <p:txBody>
          <a:bodyPr/>
          <a:lstStyle/>
          <a:p>
            <a:fld id="{93FC59A4-CDCA-AC4F-8942-9B2D7EE5A35C}" type="datetimeFigureOut">
              <a:rPr lang="fr-FR" smtClean="0"/>
              <a:t>30/03/20</a:t>
            </a:fld>
            <a:endParaRPr lang="fr-FR"/>
          </a:p>
        </p:txBody>
      </p:sp>
      <p:sp>
        <p:nvSpPr>
          <p:cNvPr id="5" name="Espace réservé du pied de page 4">
            <a:extLst>
              <a:ext uri="{FF2B5EF4-FFF2-40B4-BE49-F238E27FC236}">
                <a16:creationId xmlns:a16="http://schemas.microsoft.com/office/drawing/2014/main" xmlns="" id="{85ED23FC-D001-7342-8FB2-DACE27D4D5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8C8D48E-9E06-7641-A636-9647AA2345FC}"/>
              </a:ext>
            </a:extLst>
          </p:cNvPr>
          <p:cNvSpPr>
            <a:spLocks noGrp="1"/>
          </p:cNvSpPr>
          <p:nvPr>
            <p:ph type="sldNum" sz="quarter" idx="12"/>
          </p:nvPr>
        </p:nvSpPr>
        <p:spPr/>
        <p:txBody>
          <a:bodyPr/>
          <a:lstStyle/>
          <a:p>
            <a:fld id="{63D35514-8E7E-D84A-8CA8-B0DC16429970}" type="slidenum">
              <a:rPr lang="fr-FR" smtClean="0"/>
              <a:t>‹#›</a:t>
            </a:fld>
            <a:endParaRPr lang="fr-FR"/>
          </a:p>
        </p:txBody>
      </p:sp>
    </p:spTree>
    <p:extLst>
      <p:ext uri="{BB962C8B-B14F-4D97-AF65-F5344CB8AC3E}">
        <p14:creationId xmlns:p14="http://schemas.microsoft.com/office/powerpoint/2010/main" val="196530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BD55B92-8D2B-D542-A109-A8B5CE646D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3730A58E-FC82-6846-8A59-9C2C35D527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A6021457-4E65-F447-A564-48EA8B1F274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9F72B2E-B673-F144-979B-6D2E07881CA2}"/>
              </a:ext>
            </a:extLst>
          </p:cNvPr>
          <p:cNvSpPr>
            <a:spLocks noGrp="1"/>
          </p:cNvSpPr>
          <p:nvPr>
            <p:ph type="dt" sz="half" idx="10"/>
          </p:nvPr>
        </p:nvSpPr>
        <p:spPr/>
        <p:txBody>
          <a:bodyPr/>
          <a:lstStyle/>
          <a:p>
            <a:fld id="{93FC59A4-CDCA-AC4F-8942-9B2D7EE5A35C}" type="datetimeFigureOut">
              <a:rPr lang="fr-FR" smtClean="0"/>
              <a:t>30/03/20</a:t>
            </a:fld>
            <a:endParaRPr lang="fr-FR"/>
          </a:p>
        </p:txBody>
      </p:sp>
      <p:sp>
        <p:nvSpPr>
          <p:cNvPr id="6" name="Espace réservé du pied de page 5">
            <a:extLst>
              <a:ext uri="{FF2B5EF4-FFF2-40B4-BE49-F238E27FC236}">
                <a16:creationId xmlns:a16="http://schemas.microsoft.com/office/drawing/2014/main" xmlns="" id="{48F92E6B-4188-8143-B5B5-8E60C80E47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AAB52514-A566-574A-B1E8-180C13E94289}"/>
              </a:ext>
            </a:extLst>
          </p:cNvPr>
          <p:cNvSpPr>
            <a:spLocks noGrp="1"/>
          </p:cNvSpPr>
          <p:nvPr>
            <p:ph type="sldNum" sz="quarter" idx="12"/>
          </p:nvPr>
        </p:nvSpPr>
        <p:spPr/>
        <p:txBody>
          <a:bodyPr/>
          <a:lstStyle/>
          <a:p>
            <a:fld id="{63D35514-8E7E-D84A-8CA8-B0DC16429970}" type="slidenum">
              <a:rPr lang="fr-FR" smtClean="0"/>
              <a:t>‹#›</a:t>
            </a:fld>
            <a:endParaRPr lang="fr-FR"/>
          </a:p>
        </p:txBody>
      </p:sp>
    </p:spTree>
    <p:extLst>
      <p:ext uri="{BB962C8B-B14F-4D97-AF65-F5344CB8AC3E}">
        <p14:creationId xmlns:p14="http://schemas.microsoft.com/office/powerpoint/2010/main" val="40653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470500D-4879-7C47-B7D9-CD6290FC347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38FCC5A7-BA04-BE43-9E69-EC64A200F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053220D4-DB40-6744-8538-6356B42E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D7935E8E-BDA8-0545-9538-4031E1FE64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641F29E9-C6EE-BE4D-8A10-FA776B6452D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310077E4-2AA9-3F42-BEAB-426C729C3444}"/>
              </a:ext>
            </a:extLst>
          </p:cNvPr>
          <p:cNvSpPr>
            <a:spLocks noGrp="1"/>
          </p:cNvSpPr>
          <p:nvPr>
            <p:ph type="dt" sz="half" idx="10"/>
          </p:nvPr>
        </p:nvSpPr>
        <p:spPr/>
        <p:txBody>
          <a:bodyPr/>
          <a:lstStyle/>
          <a:p>
            <a:fld id="{93FC59A4-CDCA-AC4F-8942-9B2D7EE5A35C}" type="datetimeFigureOut">
              <a:rPr lang="fr-FR" smtClean="0"/>
              <a:t>30/03/20</a:t>
            </a:fld>
            <a:endParaRPr lang="fr-FR"/>
          </a:p>
        </p:txBody>
      </p:sp>
      <p:sp>
        <p:nvSpPr>
          <p:cNvPr id="8" name="Espace réservé du pied de page 7">
            <a:extLst>
              <a:ext uri="{FF2B5EF4-FFF2-40B4-BE49-F238E27FC236}">
                <a16:creationId xmlns:a16="http://schemas.microsoft.com/office/drawing/2014/main" xmlns="" id="{F2B01DC9-B955-CA4B-8721-C2E6DE657F9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88FCF628-5B06-6241-8206-84C8C2B0E96A}"/>
              </a:ext>
            </a:extLst>
          </p:cNvPr>
          <p:cNvSpPr>
            <a:spLocks noGrp="1"/>
          </p:cNvSpPr>
          <p:nvPr>
            <p:ph type="sldNum" sz="quarter" idx="12"/>
          </p:nvPr>
        </p:nvSpPr>
        <p:spPr/>
        <p:txBody>
          <a:bodyPr/>
          <a:lstStyle/>
          <a:p>
            <a:fld id="{63D35514-8E7E-D84A-8CA8-B0DC16429970}" type="slidenum">
              <a:rPr lang="fr-FR" smtClean="0"/>
              <a:t>‹#›</a:t>
            </a:fld>
            <a:endParaRPr lang="fr-FR"/>
          </a:p>
        </p:txBody>
      </p:sp>
    </p:spTree>
    <p:extLst>
      <p:ext uri="{BB962C8B-B14F-4D97-AF65-F5344CB8AC3E}">
        <p14:creationId xmlns:p14="http://schemas.microsoft.com/office/powerpoint/2010/main" val="651926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A895C38-2F97-8C42-A1E1-FE7F7A9A75A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32F7BC76-0C41-0C4D-9E72-7BB6CF9B67B2}"/>
              </a:ext>
            </a:extLst>
          </p:cNvPr>
          <p:cNvSpPr>
            <a:spLocks noGrp="1"/>
          </p:cNvSpPr>
          <p:nvPr>
            <p:ph type="dt" sz="half" idx="10"/>
          </p:nvPr>
        </p:nvSpPr>
        <p:spPr/>
        <p:txBody>
          <a:bodyPr/>
          <a:lstStyle/>
          <a:p>
            <a:fld id="{93FC59A4-CDCA-AC4F-8942-9B2D7EE5A35C}" type="datetimeFigureOut">
              <a:rPr lang="fr-FR" smtClean="0"/>
              <a:t>30/03/20</a:t>
            </a:fld>
            <a:endParaRPr lang="fr-FR"/>
          </a:p>
        </p:txBody>
      </p:sp>
      <p:sp>
        <p:nvSpPr>
          <p:cNvPr id="4" name="Espace réservé du pied de page 3">
            <a:extLst>
              <a:ext uri="{FF2B5EF4-FFF2-40B4-BE49-F238E27FC236}">
                <a16:creationId xmlns:a16="http://schemas.microsoft.com/office/drawing/2014/main" xmlns="" id="{31C432EF-8C8F-7446-9795-58242A5E332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45EFCD6A-F601-3F49-8895-71352328925F}"/>
              </a:ext>
            </a:extLst>
          </p:cNvPr>
          <p:cNvSpPr>
            <a:spLocks noGrp="1"/>
          </p:cNvSpPr>
          <p:nvPr>
            <p:ph type="sldNum" sz="quarter" idx="12"/>
          </p:nvPr>
        </p:nvSpPr>
        <p:spPr/>
        <p:txBody>
          <a:bodyPr/>
          <a:lstStyle/>
          <a:p>
            <a:fld id="{63D35514-8E7E-D84A-8CA8-B0DC16429970}" type="slidenum">
              <a:rPr lang="fr-FR" smtClean="0"/>
              <a:t>‹#›</a:t>
            </a:fld>
            <a:endParaRPr lang="fr-FR"/>
          </a:p>
        </p:txBody>
      </p:sp>
    </p:spTree>
    <p:extLst>
      <p:ext uri="{BB962C8B-B14F-4D97-AF65-F5344CB8AC3E}">
        <p14:creationId xmlns:p14="http://schemas.microsoft.com/office/powerpoint/2010/main" val="214344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5CE85348-15C1-C94B-9FB2-1F2B6CBED513}"/>
              </a:ext>
            </a:extLst>
          </p:cNvPr>
          <p:cNvSpPr>
            <a:spLocks noGrp="1"/>
          </p:cNvSpPr>
          <p:nvPr>
            <p:ph type="dt" sz="half" idx="10"/>
          </p:nvPr>
        </p:nvSpPr>
        <p:spPr/>
        <p:txBody>
          <a:bodyPr/>
          <a:lstStyle/>
          <a:p>
            <a:fld id="{93FC59A4-CDCA-AC4F-8942-9B2D7EE5A35C}" type="datetimeFigureOut">
              <a:rPr lang="fr-FR" smtClean="0"/>
              <a:t>30/03/20</a:t>
            </a:fld>
            <a:endParaRPr lang="fr-FR"/>
          </a:p>
        </p:txBody>
      </p:sp>
      <p:sp>
        <p:nvSpPr>
          <p:cNvPr id="3" name="Espace réservé du pied de page 2">
            <a:extLst>
              <a:ext uri="{FF2B5EF4-FFF2-40B4-BE49-F238E27FC236}">
                <a16:creationId xmlns:a16="http://schemas.microsoft.com/office/drawing/2014/main" xmlns="" id="{6CFDDE52-13B2-DF47-959D-2C7BB14E07D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407FF944-951F-294E-A6DA-957A6C981C15}"/>
              </a:ext>
            </a:extLst>
          </p:cNvPr>
          <p:cNvSpPr>
            <a:spLocks noGrp="1"/>
          </p:cNvSpPr>
          <p:nvPr>
            <p:ph type="sldNum" sz="quarter" idx="12"/>
          </p:nvPr>
        </p:nvSpPr>
        <p:spPr/>
        <p:txBody>
          <a:bodyPr/>
          <a:lstStyle/>
          <a:p>
            <a:fld id="{63D35514-8E7E-D84A-8CA8-B0DC16429970}" type="slidenum">
              <a:rPr lang="fr-FR" smtClean="0"/>
              <a:t>‹#›</a:t>
            </a:fld>
            <a:endParaRPr lang="fr-FR"/>
          </a:p>
        </p:txBody>
      </p:sp>
    </p:spTree>
    <p:extLst>
      <p:ext uri="{BB962C8B-B14F-4D97-AF65-F5344CB8AC3E}">
        <p14:creationId xmlns:p14="http://schemas.microsoft.com/office/powerpoint/2010/main" val="421026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AC2D47-10AA-2B44-9108-57860C2324C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C8190C7F-2C63-3348-A8D8-77DE9F600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A72DE2C2-1518-ED42-93E0-53B33281D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7D0F3BDE-275C-8140-9488-F016BBAFC7F1}"/>
              </a:ext>
            </a:extLst>
          </p:cNvPr>
          <p:cNvSpPr>
            <a:spLocks noGrp="1"/>
          </p:cNvSpPr>
          <p:nvPr>
            <p:ph type="dt" sz="half" idx="10"/>
          </p:nvPr>
        </p:nvSpPr>
        <p:spPr/>
        <p:txBody>
          <a:bodyPr/>
          <a:lstStyle/>
          <a:p>
            <a:fld id="{93FC59A4-CDCA-AC4F-8942-9B2D7EE5A35C}" type="datetimeFigureOut">
              <a:rPr lang="fr-FR" smtClean="0"/>
              <a:t>30/03/20</a:t>
            </a:fld>
            <a:endParaRPr lang="fr-FR"/>
          </a:p>
        </p:txBody>
      </p:sp>
      <p:sp>
        <p:nvSpPr>
          <p:cNvPr id="6" name="Espace réservé du pied de page 5">
            <a:extLst>
              <a:ext uri="{FF2B5EF4-FFF2-40B4-BE49-F238E27FC236}">
                <a16:creationId xmlns:a16="http://schemas.microsoft.com/office/drawing/2014/main" xmlns="" id="{6D267568-9F8E-ED4F-B371-CB36E806D5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AF6C6BD-3268-B44D-BD03-81AE93E8DD05}"/>
              </a:ext>
            </a:extLst>
          </p:cNvPr>
          <p:cNvSpPr>
            <a:spLocks noGrp="1"/>
          </p:cNvSpPr>
          <p:nvPr>
            <p:ph type="sldNum" sz="quarter" idx="12"/>
          </p:nvPr>
        </p:nvSpPr>
        <p:spPr/>
        <p:txBody>
          <a:bodyPr/>
          <a:lstStyle/>
          <a:p>
            <a:fld id="{63D35514-8E7E-D84A-8CA8-B0DC16429970}" type="slidenum">
              <a:rPr lang="fr-FR" smtClean="0"/>
              <a:t>‹#›</a:t>
            </a:fld>
            <a:endParaRPr lang="fr-FR"/>
          </a:p>
        </p:txBody>
      </p:sp>
    </p:spTree>
    <p:extLst>
      <p:ext uri="{BB962C8B-B14F-4D97-AF65-F5344CB8AC3E}">
        <p14:creationId xmlns:p14="http://schemas.microsoft.com/office/powerpoint/2010/main" val="49348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23E30DF-2D37-8B45-943D-2F23A3632A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9139646F-1D10-F84F-A80F-BA3CEF946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1B005CE1-2FD6-D245-817D-5DD1D1147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7D035243-9B28-2241-872E-38803DAD5903}"/>
              </a:ext>
            </a:extLst>
          </p:cNvPr>
          <p:cNvSpPr>
            <a:spLocks noGrp="1"/>
          </p:cNvSpPr>
          <p:nvPr>
            <p:ph type="dt" sz="half" idx="10"/>
          </p:nvPr>
        </p:nvSpPr>
        <p:spPr/>
        <p:txBody>
          <a:bodyPr/>
          <a:lstStyle/>
          <a:p>
            <a:fld id="{93FC59A4-CDCA-AC4F-8942-9B2D7EE5A35C}" type="datetimeFigureOut">
              <a:rPr lang="fr-FR" smtClean="0"/>
              <a:t>30/03/20</a:t>
            </a:fld>
            <a:endParaRPr lang="fr-FR"/>
          </a:p>
        </p:txBody>
      </p:sp>
      <p:sp>
        <p:nvSpPr>
          <p:cNvPr id="6" name="Espace réservé du pied de page 5">
            <a:extLst>
              <a:ext uri="{FF2B5EF4-FFF2-40B4-BE49-F238E27FC236}">
                <a16:creationId xmlns:a16="http://schemas.microsoft.com/office/drawing/2014/main" xmlns="" id="{29D7E8E7-D38B-8D4F-8F8E-8024E99AC3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F50F6D12-770F-0044-B959-AEDB4537AD83}"/>
              </a:ext>
            </a:extLst>
          </p:cNvPr>
          <p:cNvSpPr>
            <a:spLocks noGrp="1"/>
          </p:cNvSpPr>
          <p:nvPr>
            <p:ph type="sldNum" sz="quarter" idx="12"/>
          </p:nvPr>
        </p:nvSpPr>
        <p:spPr/>
        <p:txBody>
          <a:bodyPr/>
          <a:lstStyle/>
          <a:p>
            <a:fld id="{63D35514-8E7E-D84A-8CA8-B0DC16429970}" type="slidenum">
              <a:rPr lang="fr-FR" smtClean="0"/>
              <a:t>‹#›</a:t>
            </a:fld>
            <a:endParaRPr lang="fr-FR"/>
          </a:p>
        </p:txBody>
      </p:sp>
    </p:spTree>
    <p:extLst>
      <p:ext uri="{BB962C8B-B14F-4D97-AF65-F5344CB8AC3E}">
        <p14:creationId xmlns:p14="http://schemas.microsoft.com/office/powerpoint/2010/main" val="36216205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A44EEC97-A589-FA41-A666-C8EC25B4E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F4513013-C811-6043-A66C-515F96299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CACC94A-FEEF-3142-AECF-700B09DE5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C59A4-CDCA-AC4F-8942-9B2D7EE5A35C}" type="datetimeFigureOut">
              <a:rPr lang="fr-FR" smtClean="0"/>
              <a:t>30/03/20</a:t>
            </a:fld>
            <a:endParaRPr lang="fr-FR"/>
          </a:p>
        </p:txBody>
      </p:sp>
      <p:sp>
        <p:nvSpPr>
          <p:cNvPr id="5" name="Espace réservé du pied de page 4">
            <a:extLst>
              <a:ext uri="{FF2B5EF4-FFF2-40B4-BE49-F238E27FC236}">
                <a16:creationId xmlns:a16="http://schemas.microsoft.com/office/drawing/2014/main" xmlns="" id="{DC964120-1781-E745-BCC6-18AA4CB51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2B96D209-0E69-514D-8DDF-A65E6A344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35514-8E7E-D84A-8CA8-B0DC16429970}" type="slidenum">
              <a:rPr lang="fr-FR" smtClean="0"/>
              <a:t>‹#›</a:t>
            </a:fld>
            <a:endParaRPr lang="fr-FR"/>
          </a:p>
        </p:txBody>
      </p:sp>
    </p:spTree>
    <p:extLst>
      <p:ext uri="{BB962C8B-B14F-4D97-AF65-F5344CB8AC3E}">
        <p14:creationId xmlns:p14="http://schemas.microsoft.com/office/powerpoint/2010/main" val="1114648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677B24F-0A28-4D41-85E5-E86810C84AD4}"/>
              </a:ext>
            </a:extLst>
          </p:cNvPr>
          <p:cNvSpPr>
            <a:spLocks noGrp="1"/>
          </p:cNvSpPr>
          <p:nvPr>
            <p:ph type="ctrTitle"/>
          </p:nvPr>
        </p:nvSpPr>
        <p:spPr>
          <a:xfrm>
            <a:off x="538348" y="1214438"/>
            <a:ext cx="10790712" cy="2387600"/>
          </a:xfrm>
        </p:spPr>
        <p:txBody>
          <a:bodyPr>
            <a:normAutofit/>
          </a:bodyPr>
          <a:lstStyle/>
          <a:p>
            <a:r>
              <a:rPr lang="fr-FR" sz="4400" b="1" dirty="0"/>
              <a:t></a:t>
            </a:r>
            <a:r>
              <a:rPr lang="fr-FR" sz="4800" b="1" dirty="0">
                <a:latin typeface="+mn-lt"/>
              </a:rPr>
              <a:t>École: du Pouvoir sur … au pouvoir de …</a:t>
            </a:r>
          </a:p>
        </p:txBody>
      </p:sp>
      <p:sp>
        <p:nvSpPr>
          <p:cNvPr id="3" name="Sous-titre 2">
            <a:extLst>
              <a:ext uri="{FF2B5EF4-FFF2-40B4-BE49-F238E27FC236}">
                <a16:creationId xmlns:a16="http://schemas.microsoft.com/office/drawing/2014/main" xmlns="" id="{AEA60D1B-3D4C-5347-8E36-5441A9D6D423}"/>
              </a:ext>
            </a:extLst>
          </p:cNvPr>
          <p:cNvSpPr>
            <a:spLocks noGrp="1"/>
          </p:cNvSpPr>
          <p:nvPr>
            <p:ph type="subTitle" idx="1"/>
          </p:nvPr>
        </p:nvSpPr>
        <p:spPr>
          <a:xfrm>
            <a:off x="1523999" y="3602038"/>
            <a:ext cx="10458203" cy="2585006"/>
          </a:xfrm>
        </p:spPr>
        <p:txBody>
          <a:bodyPr>
            <a:normAutofit/>
          </a:bodyPr>
          <a:lstStyle/>
          <a:p>
            <a:pPr algn="r"/>
            <a:endParaRPr lang="fr-FR" sz="2000" dirty="0"/>
          </a:p>
          <a:p>
            <a:pPr algn="r"/>
            <a:endParaRPr lang="fr-FR" sz="2000" dirty="0"/>
          </a:p>
          <a:p>
            <a:pPr algn="r"/>
            <a:endParaRPr lang="fr-FR" sz="2000" dirty="0"/>
          </a:p>
          <a:p>
            <a:pPr algn="r"/>
            <a:endParaRPr lang="fr-FR" sz="2000" i="1" dirty="0"/>
          </a:p>
          <a:p>
            <a:pPr algn="r"/>
            <a:endParaRPr lang="fr-FR" sz="2000" i="1" dirty="0"/>
          </a:p>
          <a:p>
            <a:pPr algn="r"/>
            <a:r>
              <a:rPr lang="fr-FR" sz="2000" b="1" i="1" dirty="0"/>
              <a:t>Tout autodidacte est un imposteur </a:t>
            </a:r>
            <a:r>
              <a:rPr lang="fr-FR" sz="2000" b="1" dirty="0"/>
              <a:t>(Paul RICOEUR, cité par Philippe MEIRIEU</a:t>
            </a:r>
            <a:r>
              <a:rPr lang="fr-FR" sz="2000" dirty="0"/>
              <a:t>)</a:t>
            </a:r>
          </a:p>
        </p:txBody>
      </p:sp>
    </p:spTree>
    <p:extLst>
      <p:ext uri="{BB962C8B-B14F-4D97-AF65-F5344CB8AC3E}">
        <p14:creationId xmlns:p14="http://schemas.microsoft.com/office/powerpoint/2010/main" val="287593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52331AA2-BE58-E249-AD93-E45086C4B400}"/>
              </a:ext>
            </a:extLst>
          </p:cNvPr>
          <p:cNvSpPr>
            <a:spLocks noGrp="1"/>
          </p:cNvSpPr>
          <p:nvPr>
            <p:ph idx="1"/>
          </p:nvPr>
        </p:nvSpPr>
        <p:spPr>
          <a:xfrm>
            <a:off x="344384" y="866899"/>
            <a:ext cx="11269683" cy="5450774"/>
          </a:xfrm>
        </p:spPr>
        <p:txBody>
          <a:bodyPr>
            <a:normAutofit fontScale="32500" lnSpcReduction="20000"/>
          </a:bodyPr>
          <a:lstStyle/>
          <a:p>
            <a:pPr marL="0" indent="0">
              <a:buNone/>
            </a:pPr>
            <a:r>
              <a:rPr lang="fr-FR" i="1" dirty="0"/>
              <a:t>	</a:t>
            </a:r>
          </a:p>
          <a:p>
            <a:pPr marL="0" indent="0">
              <a:buNone/>
            </a:pPr>
            <a:endParaRPr lang="fr-FR" sz="3600" i="1" dirty="0"/>
          </a:p>
          <a:p>
            <a:pPr marL="0" indent="0">
              <a:buNone/>
            </a:pPr>
            <a:r>
              <a:rPr lang="fr-FR" sz="4500" i="1" dirty="0"/>
              <a:t>	</a:t>
            </a:r>
            <a:r>
              <a:rPr lang="fr-FR" sz="8600" i="1" dirty="0"/>
              <a:t>« Le corps, par son maintien, sa position, son « habit-habitus » est un opérateur du pouvoir, un agent essentiel de l’inculcation ».</a:t>
            </a:r>
          </a:p>
          <a:p>
            <a:pPr marL="0" indent="0">
              <a:buNone/>
            </a:pPr>
            <a:r>
              <a:rPr lang="fr-FR" sz="4000" dirty="0"/>
              <a:t>	</a:t>
            </a:r>
            <a:endParaRPr lang="fr-FR" sz="7000" dirty="0"/>
          </a:p>
          <a:p>
            <a:pPr marL="0" indent="0">
              <a:buNone/>
            </a:pPr>
            <a:r>
              <a:rPr lang="fr-FR" sz="7000" dirty="0"/>
              <a:t>	</a:t>
            </a:r>
            <a:r>
              <a:rPr lang="fr-FR" sz="8600" dirty="0"/>
              <a:t>« </a:t>
            </a:r>
            <a:r>
              <a:rPr lang="fr-FR" sz="8600" i="1" dirty="0"/>
              <a:t>L’enseignant entretient donc un rapport très corporel et affectif avec l’espace de la classe. Avoir un « chez soi », échapper aux regards étrangers et ne pas laisser échapper les corps, voir plutôt qu’être vu, apparaître et disparaître comme par enchantement</a:t>
            </a:r>
            <a:r>
              <a:rPr lang="fr-FR" sz="7000" i="1" dirty="0"/>
              <a:t>. </a:t>
            </a:r>
            <a:r>
              <a:rPr lang="fr-FR" sz="8600" i="1" dirty="0"/>
              <a:t>Restreindre ou quadriller cet espace permet de l’approprier comme contenant mais aussi d’en maîtriser le contenu</a:t>
            </a:r>
            <a:r>
              <a:rPr lang="fr-FR" sz="8600" dirty="0"/>
              <a:t> »</a:t>
            </a:r>
            <a:r>
              <a:rPr lang="fr-FR" sz="7000" dirty="0"/>
              <a:t>. </a:t>
            </a:r>
            <a:r>
              <a:rPr lang="fr-FR" sz="7000" i="1" dirty="0"/>
              <a:t> </a:t>
            </a:r>
          </a:p>
          <a:p>
            <a:endParaRPr lang="fr-FR" sz="5100" dirty="0"/>
          </a:p>
          <a:p>
            <a:endParaRPr lang="fr-FR" sz="1000" dirty="0"/>
          </a:p>
          <a:p>
            <a:endParaRPr lang="fr-FR" sz="1000" dirty="0"/>
          </a:p>
          <a:p>
            <a:endParaRPr lang="fr-FR" sz="1000" dirty="0"/>
          </a:p>
          <a:p>
            <a:endParaRPr lang="fr-FR" sz="1000" dirty="0"/>
          </a:p>
          <a:p>
            <a:pPr algn="r"/>
            <a:endParaRPr lang="fr-FR" sz="1000" dirty="0"/>
          </a:p>
          <a:p>
            <a:pPr algn="r"/>
            <a:endParaRPr lang="fr-FR" sz="1000" dirty="0"/>
          </a:p>
          <a:p>
            <a:pPr algn="r"/>
            <a:endParaRPr lang="fr-FR" sz="1000" dirty="0"/>
          </a:p>
          <a:p>
            <a:pPr algn="r"/>
            <a:endParaRPr lang="fr-FR" sz="1200" b="1" dirty="0"/>
          </a:p>
          <a:p>
            <a:pPr algn="r"/>
            <a:endParaRPr lang="fr-FR" sz="1200" b="1" dirty="0"/>
          </a:p>
          <a:p>
            <a:pPr algn="r"/>
            <a:r>
              <a:rPr lang="fr-FR" sz="1200" b="1" dirty="0"/>
              <a:t>Claude PUJADE-RENAUD</a:t>
            </a:r>
          </a:p>
          <a:p>
            <a:pPr marL="0" indent="0">
              <a:buNone/>
            </a:pPr>
            <a:endParaRPr lang="fr-FR" dirty="0"/>
          </a:p>
        </p:txBody>
      </p:sp>
    </p:spTree>
    <p:extLst>
      <p:ext uri="{BB962C8B-B14F-4D97-AF65-F5344CB8AC3E}">
        <p14:creationId xmlns:p14="http://schemas.microsoft.com/office/powerpoint/2010/main" val="129825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5C02FCB-E9E8-8541-B490-6D92DF2A4422}"/>
              </a:ext>
            </a:extLst>
          </p:cNvPr>
          <p:cNvSpPr>
            <a:spLocks noGrp="1"/>
          </p:cNvSpPr>
          <p:nvPr>
            <p:ph idx="1"/>
          </p:nvPr>
        </p:nvSpPr>
        <p:spPr/>
        <p:txBody>
          <a:bodyPr/>
          <a:lstStyle/>
          <a:p>
            <a:pPr marL="0" indent="0">
              <a:buNone/>
            </a:pPr>
            <a:r>
              <a:rPr lang="fr-FR" i="1" dirty="0"/>
              <a:t> 	</a:t>
            </a:r>
          </a:p>
          <a:p>
            <a:pPr marL="0" indent="0">
              <a:buNone/>
            </a:pPr>
            <a:endParaRPr lang="fr-FR" i="1" dirty="0"/>
          </a:p>
          <a:p>
            <a:pPr marL="0" indent="0">
              <a:buNone/>
            </a:pPr>
            <a:r>
              <a:rPr lang="fr-FR" i="1" dirty="0"/>
              <a:t>	« On envoie tout d’abord les enfants à l’école non dans l’intention qu’ils y apprennent quelque chose, mais afin qu’ils s’habituent à demeurer tranquillement assis et à observer ponctuellement ce qu’on leur ordonne ». </a:t>
            </a:r>
          </a:p>
          <a:p>
            <a:pPr marL="0" indent="0">
              <a:buNone/>
            </a:pPr>
            <a:endParaRPr lang="fr-FR" dirty="0"/>
          </a:p>
          <a:p>
            <a:pPr marL="0" indent="0">
              <a:buNone/>
            </a:pPr>
            <a:endParaRPr lang="fr-FR" sz="1200" dirty="0"/>
          </a:p>
          <a:p>
            <a:pPr marL="0" indent="0">
              <a:buNone/>
            </a:pPr>
            <a:endParaRPr lang="fr-FR" sz="1200" dirty="0"/>
          </a:p>
          <a:p>
            <a:pPr marL="0" indent="0" algn="r">
              <a:buNone/>
            </a:pPr>
            <a:r>
              <a:rPr lang="fr-FR" sz="1200" b="1" dirty="0" err="1"/>
              <a:t>Imanuel</a:t>
            </a:r>
            <a:r>
              <a:rPr lang="fr-FR" sz="1200" b="1" dirty="0"/>
              <a:t> KANT, </a:t>
            </a:r>
            <a:r>
              <a:rPr lang="fr-FR" sz="1200" b="1" i="1" dirty="0"/>
              <a:t>Traité de pédagogie</a:t>
            </a:r>
            <a:r>
              <a:rPr lang="fr-FR" b="1" dirty="0"/>
              <a:t>.</a:t>
            </a:r>
          </a:p>
          <a:p>
            <a:pPr marL="0" indent="0">
              <a:buNone/>
            </a:pPr>
            <a:endParaRPr lang="fr-FR" dirty="0"/>
          </a:p>
        </p:txBody>
      </p:sp>
    </p:spTree>
    <p:extLst>
      <p:ext uri="{BB962C8B-B14F-4D97-AF65-F5344CB8AC3E}">
        <p14:creationId xmlns:p14="http://schemas.microsoft.com/office/powerpoint/2010/main" val="316351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2139E3E-DE55-DF4D-A67B-722AB8ABD6D6}"/>
              </a:ext>
            </a:extLst>
          </p:cNvPr>
          <p:cNvSpPr>
            <a:spLocks noGrp="1"/>
          </p:cNvSpPr>
          <p:nvPr>
            <p:ph idx="1"/>
          </p:nvPr>
        </p:nvSpPr>
        <p:spPr/>
        <p:txBody>
          <a:bodyPr/>
          <a:lstStyle/>
          <a:p>
            <a:pPr marL="0" indent="0">
              <a:buNone/>
            </a:pPr>
            <a:endParaRPr lang="fr-FR" dirty="0"/>
          </a:p>
          <a:p>
            <a:pPr marL="0" indent="0">
              <a:buNone/>
            </a:pPr>
            <a:r>
              <a:rPr lang="fr-FR" dirty="0"/>
              <a:t>	« </a:t>
            </a:r>
            <a:r>
              <a:rPr lang="fr-FR" i="1" dirty="0"/>
              <a:t>Nos lycées sont des étables. Élèves alignés, parqués, surnuméraires. Profs à la barre de la galère. Grande machine à châtrer. (…) L’élève doit se tenir à carreau. Le corps d’abord, pendant des heures, un mètre carré à peine, étroit créneau (…) Cette démesure des corps contrits, contorsionnés. L’école, c’est le carcan. Les énergies accumulées saturent, écument le crépuscule. Tout le monde pue, trépigne </a:t>
            </a:r>
            <a:r>
              <a:rPr lang="fr-FR" dirty="0"/>
              <a:t>».</a:t>
            </a:r>
          </a:p>
          <a:p>
            <a:pPr marL="0" indent="0">
              <a:buNone/>
            </a:pPr>
            <a:endParaRPr lang="fr-FR" sz="1200" dirty="0"/>
          </a:p>
          <a:p>
            <a:pPr marL="0" indent="0">
              <a:buNone/>
            </a:pPr>
            <a:endParaRPr lang="fr-FR" sz="1200" dirty="0"/>
          </a:p>
          <a:p>
            <a:pPr marL="0" indent="0">
              <a:buNone/>
            </a:pPr>
            <a:endParaRPr lang="fr-FR" sz="1200" dirty="0"/>
          </a:p>
          <a:p>
            <a:pPr marL="0" indent="0" algn="r">
              <a:buNone/>
            </a:pPr>
            <a:r>
              <a:rPr lang="fr-FR" sz="1200" b="1" dirty="0"/>
              <a:t>Patrick GRAINVILLE, </a:t>
            </a:r>
            <a:r>
              <a:rPr lang="fr-FR" sz="1200" b="1" i="1" dirty="0"/>
              <a:t>On veut du chaud, du soyeux, des magies</a:t>
            </a:r>
            <a:endParaRPr lang="fr-FR" sz="1200" b="1" dirty="0"/>
          </a:p>
          <a:p>
            <a:pPr marL="0" indent="0">
              <a:buNone/>
            </a:pPr>
            <a:endParaRPr lang="fr-FR" dirty="0"/>
          </a:p>
        </p:txBody>
      </p:sp>
    </p:spTree>
    <p:extLst>
      <p:ext uri="{BB962C8B-B14F-4D97-AF65-F5344CB8AC3E}">
        <p14:creationId xmlns:p14="http://schemas.microsoft.com/office/powerpoint/2010/main" val="140096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E0806FD-A894-734A-9F38-BD9740E13877}"/>
              </a:ext>
            </a:extLst>
          </p:cNvPr>
          <p:cNvSpPr>
            <a:spLocks noGrp="1"/>
          </p:cNvSpPr>
          <p:nvPr>
            <p:ph idx="1"/>
          </p:nvPr>
        </p:nvSpPr>
        <p:spPr/>
        <p:txBody>
          <a:bodyPr/>
          <a:lstStyle/>
          <a:p>
            <a:pPr marL="0" indent="0">
              <a:buNone/>
            </a:pPr>
            <a:r>
              <a:rPr lang="fr-FR" i="1" dirty="0"/>
              <a:t>	</a:t>
            </a:r>
          </a:p>
          <a:p>
            <a:pPr marL="0" indent="0">
              <a:buNone/>
            </a:pPr>
            <a:endParaRPr lang="fr-FR" i="1" dirty="0"/>
          </a:p>
          <a:p>
            <a:pPr marL="0" indent="0">
              <a:buNone/>
            </a:pPr>
            <a:r>
              <a:rPr lang="fr-FR" i="1" dirty="0"/>
              <a:t>	" Tout discours est le </a:t>
            </a:r>
            <a:r>
              <a:rPr lang="fr-FR" i="1" dirty="0" err="1"/>
              <a:t>déguisement</a:t>
            </a:r>
            <a:r>
              <a:rPr lang="fr-FR" i="1" dirty="0"/>
              <a:t> d’un </a:t>
            </a:r>
            <a:r>
              <a:rPr lang="fr-FR" i="1" dirty="0" err="1"/>
              <a:t>appétit</a:t>
            </a:r>
            <a:r>
              <a:rPr lang="fr-FR" i="1" dirty="0"/>
              <a:t> de pouvoir et de </a:t>
            </a:r>
            <a:r>
              <a:rPr lang="fr-FR" i="1" dirty="0" err="1"/>
              <a:t>contrôle</a:t>
            </a:r>
            <a:r>
              <a:rPr lang="fr-FR" i="1" dirty="0"/>
              <a:t> sur autrui ». </a:t>
            </a:r>
          </a:p>
          <a:p>
            <a:pPr marL="0" indent="0">
              <a:buNone/>
            </a:pPr>
            <a:endParaRPr lang="fr-FR" i="1" dirty="0"/>
          </a:p>
          <a:p>
            <a:pPr marL="0" indent="0">
              <a:buNone/>
            </a:pPr>
            <a:endParaRPr lang="fr-FR" sz="1200" dirty="0"/>
          </a:p>
          <a:p>
            <a:pPr marL="0" indent="0">
              <a:buNone/>
            </a:pPr>
            <a:endParaRPr lang="fr-FR" sz="1200" dirty="0"/>
          </a:p>
          <a:p>
            <a:pPr marL="0" indent="0">
              <a:buNone/>
            </a:pPr>
            <a:endParaRPr lang="fr-FR" sz="1200" dirty="0"/>
          </a:p>
          <a:p>
            <a:pPr marL="0" indent="0" algn="r">
              <a:buNone/>
            </a:pPr>
            <a:endParaRPr lang="fr-FR" sz="1200" dirty="0"/>
          </a:p>
          <a:p>
            <a:pPr marL="0" indent="0" algn="r">
              <a:buNone/>
            </a:pPr>
            <a:endParaRPr lang="fr-FR" sz="1200" dirty="0"/>
          </a:p>
          <a:p>
            <a:pPr marL="0" indent="0" algn="r">
              <a:buNone/>
            </a:pPr>
            <a:r>
              <a:rPr lang="fr-FR" sz="1200" b="1" dirty="0"/>
              <a:t>Michel FOUCAULT, cité par Alain RENAUT</a:t>
            </a:r>
            <a:r>
              <a:rPr lang="fr-FR" sz="1200" b="1" i="1" dirty="0"/>
              <a:t> </a:t>
            </a:r>
            <a:endParaRPr lang="fr-FR" sz="1200" b="1" dirty="0"/>
          </a:p>
          <a:p>
            <a:pPr marL="0" indent="0">
              <a:buNone/>
            </a:pPr>
            <a:endParaRPr lang="fr-FR" dirty="0"/>
          </a:p>
        </p:txBody>
      </p:sp>
    </p:spTree>
    <p:extLst>
      <p:ext uri="{BB962C8B-B14F-4D97-AF65-F5344CB8AC3E}">
        <p14:creationId xmlns:p14="http://schemas.microsoft.com/office/powerpoint/2010/main" val="162345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7F28A11-C00D-8543-957F-7F5E13717D4F}"/>
              </a:ext>
            </a:extLst>
          </p:cNvPr>
          <p:cNvSpPr>
            <a:spLocks noGrp="1"/>
          </p:cNvSpPr>
          <p:nvPr>
            <p:ph idx="1"/>
          </p:nvPr>
        </p:nvSpPr>
        <p:spPr/>
        <p:txBody>
          <a:bodyPr/>
          <a:lstStyle/>
          <a:p>
            <a:pPr marL="0" indent="0">
              <a:buNone/>
            </a:pPr>
            <a:endParaRPr lang="fr-FR" i="1" dirty="0"/>
          </a:p>
          <a:p>
            <a:pPr marL="0" indent="0">
              <a:buNone/>
            </a:pPr>
            <a:endParaRPr lang="fr-FR" i="1" dirty="0"/>
          </a:p>
          <a:p>
            <a:pPr marL="0" indent="0">
              <a:buNone/>
            </a:pPr>
            <a:r>
              <a:rPr lang="fr-FR" i="1" dirty="0"/>
              <a:t>	« il y a la façon de dire … Moi j’accepte : un élève peut me faire une critique, si c’est dit poliment, mais si on me le dit sur un ton impoli, alors là</a:t>
            </a:r>
            <a:r>
              <a:rPr lang="fr-FR" dirty="0"/>
              <a:t> ! ».</a:t>
            </a:r>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lgn="r">
              <a:buNone/>
            </a:pPr>
            <a:r>
              <a:rPr lang="fr-FR" sz="1200" b="1" dirty="0"/>
              <a:t> Claudette, enseignante</a:t>
            </a:r>
          </a:p>
          <a:p>
            <a:pPr marL="0" indent="0">
              <a:buNone/>
            </a:pPr>
            <a:endParaRPr lang="fr-FR" dirty="0"/>
          </a:p>
        </p:txBody>
      </p:sp>
    </p:spTree>
    <p:extLst>
      <p:ext uri="{BB962C8B-B14F-4D97-AF65-F5344CB8AC3E}">
        <p14:creationId xmlns:p14="http://schemas.microsoft.com/office/powerpoint/2010/main" val="147920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76E9CDC-1CA3-3F49-BB54-6D9C3853E4AB}"/>
              </a:ext>
            </a:extLst>
          </p:cNvPr>
          <p:cNvSpPr>
            <a:spLocks noGrp="1"/>
          </p:cNvSpPr>
          <p:nvPr>
            <p:ph idx="1"/>
          </p:nvPr>
        </p:nvSpPr>
        <p:spPr/>
        <p:txBody>
          <a:bodyPr/>
          <a:lstStyle/>
          <a:p>
            <a:pPr marL="0" indent="0">
              <a:buNone/>
            </a:pPr>
            <a:r>
              <a:rPr lang="fr-FR" dirty="0"/>
              <a:t>	</a:t>
            </a:r>
          </a:p>
          <a:p>
            <a:pPr marL="0" indent="0">
              <a:buNone/>
            </a:pPr>
            <a:r>
              <a:rPr lang="fr-FR" dirty="0"/>
              <a:t>	</a:t>
            </a:r>
            <a:endParaRPr lang="fr-FR" sz="1200" b="1" dirty="0"/>
          </a:p>
          <a:p>
            <a:pPr marL="0" indent="0">
              <a:buNone/>
            </a:pPr>
            <a:r>
              <a:rPr lang="fr-FR" dirty="0"/>
              <a:t>	« </a:t>
            </a:r>
            <a:r>
              <a:rPr lang="fr-FR" i="1" dirty="0"/>
              <a:t>Le pouvoir s’articule directement sur le temps ; il en assure le contrôle et en garantit l’usage </a:t>
            </a:r>
            <a:r>
              <a:rPr lang="fr-FR" dirty="0"/>
              <a:t>».</a:t>
            </a:r>
          </a:p>
          <a:p>
            <a:pPr marL="0" indent="0">
              <a:buNone/>
            </a:pPr>
            <a:endParaRPr lang="fr-FR" sz="1200" dirty="0"/>
          </a:p>
          <a:p>
            <a:pPr marL="0" indent="0">
              <a:buNone/>
            </a:pPr>
            <a:endParaRPr lang="fr-FR" sz="1200" dirty="0"/>
          </a:p>
          <a:p>
            <a:pPr marL="0" indent="0">
              <a:buNone/>
            </a:pPr>
            <a:endParaRPr lang="fr-FR" sz="1200" dirty="0"/>
          </a:p>
          <a:p>
            <a:pPr marL="0" indent="0" algn="r">
              <a:buNone/>
            </a:pPr>
            <a:endParaRPr lang="fr-FR" sz="1200" b="1" dirty="0"/>
          </a:p>
          <a:p>
            <a:pPr marL="0" indent="0" algn="r">
              <a:buNone/>
            </a:pPr>
            <a:endParaRPr lang="fr-FR" sz="1200" b="1" dirty="0"/>
          </a:p>
          <a:p>
            <a:pPr marL="0" indent="0" algn="r">
              <a:buNone/>
            </a:pPr>
            <a:endParaRPr lang="fr-FR" sz="1200" b="1" dirty="0"/>
          </a:p>
          <a:p>
            <a:pPr marL="0" indent="0" algn="r">
              <a:buNone/>
            </a:pPr>
            <a:endParaRPr lang="fr-FR" sz="1200" b="1" dirty="0"/>
          </a:p>
          <a:p>
            <a:pPr marL="0" indent="0" algn="r">
              <a:buNone/>
            </a:pPr>
            <a:r>
              <a:rPr lang="fr-FR" sz="1200" b="1" dirty="0"/>
              <a:t>Michel FOUCAULT, </a:t>
            </a:r>
            <a:r>
              <a:rPr lang="fr-FR" sz="1200" b="1" i="1" dirty="0"/>
              <a:t>Surveiller et punir</a:t>
            </a:r>
            <a:r>
              <a:rPr lang="fr-FR" sz="1200" b="1" dirty="0"/>
              <a:t> </a:t>
            </a:r>
          </a:p>
        </p:txBody>
      </p:sp>
    </p:spTree>
    <p:extLst>
      <p:ext uri="{BB962C8B-B14F-4D97-AF65-F5344CB8AC3E}">
        <p14:creationId xmlns:p14="http://schemas.microsoft.com/office/powerpoint/2010/main" val="23529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17EE95D-22F9-634E-9D9C-F75508EA0C54}"/>
              </a:ext>
            </a:extLst>
          </p:cNvPr>
          <p:cNvSpPr>
            <a:spLocks noGrp="1"/>
          </p:cNvSpPr>
          <p:nvPr>
            <p:ph type="title"/>
          </p:nvPr>
        </p:nvSpPr>
        <p:spPr/>
        <p:txBody>
          <a:bodyPr>
            <a:normAutofit/>
          </a:bodyPr>
          <a:lstStyle/>
          <a:p>
            <a:r>
              <a:rPr lang="fr-FR" sz="2800" dirty="0"/>
              <a:t>	Est-il légitime d'assimiler tout savoir à du pouvoir, se demande Michèle LE DŒUFF (</a:t>
            </a:r>
            <a:r>
              <a:rPr lang="fr-FR" sz="2800" i="1" dirty="0"/>
              <a:t>Le sexe du Savoi</a:t>
            </a:r>
            <a:r>
              <a:rPr lang="fr-FR" sz="2800" dirty="0"/>
              <a:t>r, chez AUBIER, PARIS, 1998) ?</a:t>
            </a:r>
            <a:br>
              <a:rPr lang="fr-FR" sz="2800" dirty="0"/>
            </a:br>
            <a:endParaRPr lang="fr-FR" sz="2800" dirty="0"/>
          </a:p>
        </p:txBody>
      </p:sp>
      <p:pic>
        <p:nvPicPr>
          <p:cNvPr id="5" name="Espace réservé du contenu 3">
            <a:extLst>
              <a:ext uri="{FF2B5EF4-FFF2-40B4-BE49-F238E27FC236}">
                <a16:creationId xmlns:a16="http://schemas.microsoft.com/office/drawing/2014/main" xmlns="" id="{F9D8470E-FF54-214E-BB6B-DA754D6DD936}"/>
              </a:ext>
            </a:extLst>
          </p:cNvPr>
          <p:cNvPicPr>
            <a:picLocks noGrp="1" noChangeAspect="1"/>
          </p:cNvPicPr>
          <p:nvPr>
            <p:ph idx="1"/>
          </p:nvPr>
        </p:nvPicPr>
        <p:blipFill>
          <a:blip r:embed="rId2"/>
          <a:stretch>
            <a:fillRect/>
          </a:stretch>
        </p:blipFill>
        <p:spPr>
          <a:xfrm>
            <a:off x="4488174" y="1825625"/>
            <a:ext cx="3215651" cy="4351338"/>
          </a:xfrm>
          <a:prstGeom prst="rect">
            <a:avLst/>
          </a:prstGeom>
        </p:spPr>
      </p:pic>
    </p:spTree>
    <p:extLst>
      <p:ext uri="{BB962C8B-B14F-4D97-AF65-F5344CB8AC3E}">
        <p14:creationId xmlns:p14="http://schemas.microsoft.com/office/powerpoint/2010/main" val="59712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E6ACCB0-93B7-DB45-B236-BEDAAF8712B2}"/>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r>
              <a:rPr lang="fr-FR" dirty="0"/>
              <a:t>	« </a:t>
            </a:r>
            <a:r>
              <a:rPr lang="fr-FR" i="1" dirty="0"/>
              <a:t>Je ne me vois pas en train de dire à un professeur que j’ai pas les mêmes opinions que lui, vu qu’après c’est lui qui note</a:t>
            </a:r>
            <a:r>
              <a:rPr lang="fr-FR" dirty="0"/>
              <a:t> ». </a:t>
            </a:r>
          </a:p>
          <a:p>
            <a:pPr marL="0" indent="0" algn="r">
              <a:buNone/>
            </a:pPr>
            <a:endParaRPr lang="fr-FR" sz="1200" b="1" dirty="0"/>
          </a:p>
          <a:p>
            <a:pPr marL="0" indent="0" algn="r">
              <a:buNone/>
            </a:pPr>
            <a:endParaRPr lang="fr-FR" sz="1200" b="1" dirty="0"/>
          </a:p>
          <a:p>
            <a:pPr marL="0" indent="0" algn="r">
              <a:buNone/>
            </a:pPr>
            <a:endParaRPr lang="fr-FR" sz="1200" b="1" dirty="0"/>
          </a:p>
          <a:p>
            <a:pPr marL="0" indent="0" algn="r">
              <a:buNone/>
            </a:pPr>
            <a:endParaRPr lang="fr-FR" sz="1200" b="1" dirty="0"/>
          </a:p>
          <a:p>
            <a:pPr marL="0" indent="0" algn="r">
              <a:buNone/>
            </a:pPr>
            <a:endParaRPr lang="fr-FR" sz="1200" b="1" dirty="0"/>
          </a:p>
          <a:p>
            <a:pPr marL="0" indent="0" algn="r">
              <a:buNone/>
            </a:pPr>
            <a:endParaRPr lang="fr-FR" sz="1200" b="1" dirty="0"/>
          </a:p>
          <a:p>
            <a:pPr marL="0" indent="0" algn="r">
              <a:buNone/>
            </a:pPr>
            <a:endParaRPr lang="fr-FR" sz="1200" b="1" dirty="0"/>
          </a:p>
          <a:p>
            <a:pPr marL="0" indent="0" algn="r">
              <a:buNone/>
            </a:pPr>
            <a:r>
              <a:rPr lang="fr-FR" sz="1200" b="1" dirty="0"/>
              <a:t>Olivier, lycéen</a:t>
            </a:r>
            <a:endParaRPr lang="fr-FR" i="1" dirty="0"/>
          </a:p>
          <a:p>
            <a:pPr marL="0" indent="0">
              <a:buNone/>
            </a:pPr>
            <a:endParaRPr lang="fr-FR" dirty="0"/>
          </a:p>
        </p:txBody>
      </p:sp>
    </p:spTree>
    <p:extLst>
      <p:ext uri="{BB962C8B-B14F-4D97-AF65-F5344CB8AC3E}">
        <p14:creationId xmlns:p14="http://schemas.microsoft.com/office/powerpoint/2010/main" val="208775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58D2B056-B97E-D844-B639-3EDA5EFA91F8}"/>
              </a:ext>
            </a:extLst>
          </p:cNvPr>
          <p:cNvSpPr>
            <a:spLocks noGrp="1"/>
          </p:cNvSpPr>
          <p:nvPr>
            <p:ph idx="1"/>
          </p:nvPr>
        </p:nvSpPr>
        <p:spPr/>
        <p:txBody>
          <a:bodyPr>
            <a:normAutofit/>
          </a:bodyPr>
          <a:lstStyle/>
          <a:p>
            <a:pPr marL="0" indent="0">
              <a:buNone/>
            </a:pPr>
            <a:endParaRPr lang="fr-FR" i="1" dirty="0"/>
          </a:p>
          <a:p>
            <a:pPr marL="0" indent="0">
              <a:buNone/>
            </a:pPr>
            <a:r>
              <a:rPr lang="fr-FR" dirty="0"/>
              <a:t>	</a:t>
            </a:r>
            <a:r>
              <a:rPr lang="fr-FR" i="1" dirty="0"/>
              <a:t>« Ces méthodes qui permettent le contrôle minutieux des opérations du corps, qui assurent l’assujettissement constant de ses forces et leur imposent un rapport de docilité-utilité, c'est cela qu'on peut appeler "discipline" ».</a:t>
            </a:r>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lgn="r">
              <a:buNone/>
            </a:pPr>
            <a:r>
              <a:rPr lang="fr-FR" sz="1200" b="1" dirty="0"/>
              <a:t>Michel FOUCAULT, </a:t>
            </a:r>
            <a:r>
              <a:rPr lang="fr-FR" sz="1200" b="1" i="1" dirty="0"/>
              <a:t>Surveiller et punir</a:t>
            </a:r>
            <a:endParaRPr lang="fr-FR" sz="1200" b="1" dirty="0"/>
          </a:p>
          <a:p>
            <a:pPr marL="0" indent="0">
              <a:buNone/>
            </a:pPr>
            <a:endParaRPr lang="fr-FR" dirty="0"/>
          </a:p>
        </p:txBody>
      </p:sp>
    </p:spTree>
    <p:extLst>
      <p:ext uri="{BB962C8B-B14F-4D97-AF65-F5344CB8AC3E}">
        <p14:creationId xmlns:p14="http://schemas.microsoft.com/office/powerpoint/2010/main" val="309465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9C38F1D-9F63-C74C-920E-42B598855AF1}"/>
              </a:ext>
            </a:extLst>
          </p:cNvPr>
          <p:cNvSpPr>
            <a:spLocks noGrp="1"/>
          </p:cNvSpPr>
          <p:nvPr>
            <p:ph idx="1"/>
          </p:nvPr>
        </p:nvSpPr>
        <p:spPr/>
        <p:txBody>
          <a:bodyPr/>
          <a:lstStyle/>
          <a:p>
            <a:pPr marL="0" indent="0">
              <a:buNone/>
            </a:pPr>
            <a:endParaRPr lang="fr-FR" dirty="0"/>
          </a:p>
          <a:p>
            <a:pPr marL="0" indent="0">
              <a:buNone/>
            </a:pPr>
            <a:endParaRPr lang="fr-FR" dirty="0"/>
          </a:p>
          <a:p>
            <a:pPr marL="0" indent="0" algn="ctr">
              <a:buNone/>
            </a:pPr>
            <a:r>
              <a:rPr lang="fr-FR" dirty="0"/>
              <a:t>	« </a:t>
            </a:r>
            <a:r>
              <a:rPr lang="fr-FR" i="1" dirty="0"/>
              <a:t>La punition est la vengeance du maître </a:t>
            </a:r>
            <a:r>
              <a:rPr lang="fr-FR" dirty="0"/>
              <a:t>». </a:t>
            </a:r>
          </a:p>
          <a:p>
            <a:pPr marL="0" indent="0">
              <a:buNone/>
            </a:pPr>
            <a:endParaRPr lang="fr-FR" dirty="0"/>
          </a:p>
          <a:p>
            <a:pPr marL="0" indent="0">
              <a:buNone/>
            </a:pPr>
            <a:endParaRPr lang="fr-FR" sz="1200" dirty="0"/>
          </a:p>
          <a:p>
            <a:pPr marL="0" indent="0">
              <a:buNone/>
            </a:pPr>
            <a:endParaRPr lang="fr-FR" sz="1200" dirty="0"/>
          </a:p>
          <a:p>
            <a:pPr marL="0" indent="0">
              <a:buNone/>
            </a:pPr>
            <a:endParaRPr lang="fr-FR" sz="1200" dirty="0"/>
          </a:p>
          <a:p>
            <a:pPr marL="0" indent="0" algn="r">
              <a:buNone/>
            </a:pPr>
            <a:endParaRPr lang="fr-FR" sz="1200" dirty="0"/>
          </a:p>
          <a:p>
            <a:pPr marL="0" indent="0" algn="r">
              <a:buNone/>
            </a:pPr>
            <a:endParaRPr lang="fr-FR" sz="1200" dirty="0"/>
          </a:p>
          <a:p>
            <a:pPr marL="0" indent="0" algn="r">
              <a:buNone/>
            </a:pPr>
            <a:endParaRPr lang="fr-FR" sz="1200" dirty="0"/>
          </a:p>
          <a:p>
            <a:pPr marL="0" indent="0" algn="r">
              <a:buNone/>
            </a:pPr>
            <a:endParaRPr lang="fr-FR" sz="1200" dirty="0"/>
          </a:p>
          <a:p>
            <a:pPr marL="0" indent="0" algn="r">
              <a:buNone/>
            </a:pPr>
            <a:r>
              <a:rPr lang="fr-FR" sz="1200" b="1" dirty="0" err="1"/>
              <a:t>Fedor</a:t>
            </a:r>
            <a:r>
              <a:rPr lang="fr-FR" sz="1200" b="1" dirty="0"/>
              <a:t> DOSTOÏEVSKI</a:t>
            </a:r>
          </a:p>
          <a:p>
            <a:pPr marL="0" indent="0">
              <a:buNone/>
            </a:pPr>
            <a:endParaRPr lang="fr-FR" dirty="0"/>
          </a:p>
        </p:txBody>
      </p:sp>
    </p:spTree>
    <p:extLst>
      <p:ext uri="{BB962C8B-B14F-4D97-AF65-F5344CB8AC3E}">
        <p14:creationId xmlns:p14="http://schemas.microsoft.com/office/powerpoint/2010/main" val="262150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FE09EDD-637E-4B48-B137-09EA61031956}"/>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a:p>
            <a:pPr marL="0" indent="0" algn="ctr">
              <a:buNone/>
            </a:pPr>
            <a:r>
              <a:rPr lang="fr-FR" sz="4800" b="1" dirty="0"/>
              <a:t>Autorité = Pouvoir + Légitimité ?</a:t>
            </a:r>
          </a:p>
          <a:p>
            <a:pPr marL="0" indent="0" algn="ctr">
              <a:buNone/>
            </a:pPr>
            <a:endParaRPr lang="fr-FR" sz="4800" b="1" dirty="0"/>
          </a:p>
          <a:p>
            <a:pPr marL="0" indent="0" algn="ctr">
              <a:buNone/>
            </a:pPr>
            <a:endParaRPr lang="fr-FR" sz="1200" b="1" dirty="0"/>
          </a:p>
          <a:p>
            <a:pPr marL="0" indent="0" algn="ctr">
              <a:buNone/>
            </a:pPr>
            <a:endParaRPr lang="fr-FR" sz="1200" b="1" dirty="0"/>
          </a:p>
          <a:p>
            <a:pPr marL="0" indent="0" algn="r">
              <a:buNone/>
            </a:pPr>
            <a:endParaRPr lang="fr-FR" sz="1200" b="1" dirty="0"/>
          </a:p>
          <a:p>
            <a:pPr marL="0" indent="0" algn="r">
              <a:buNone/>
            </a:pPr>
            <a:r>
              <a:rPr lang="fr-FR" sz="1200" dirty="0"/>
              <a:t>Bernard ANDRÉ</a:t>
            </a:r>
          </a:p>
        </p:txBody>
      </p:sp>
    </p:spTree>
    <p:extLst>
      <p:ext uri="{BB962C8B-B14F-4D97-AF65-F5344CB8AC3E}">
        <p14:creationId xmlns:p14="http://schemas.microsoft.com/office/powerpoint/2010/main" val="352318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86E5548-B852-9644-999B-75C6263EE89C}"/>
              </a:ext>
            </a:extLst>
          </p:cNvPr>
          <p:cNvSpPr>
            <a:spLocks noGrp="1"/>
          </p:cNvSpPr>
          <p:nvPr>
            <p:ph idx="1"/>
          </p:nvPr>
        </p:nvSpPr>
        <p:spPr/>
        <p:txBody>
          <a:bodyPr>
            <a:normAutofit lnSpcReduction="10000"/>
          </a:bodyPr>
          <a:lstStyle/>
          <a:p>
            <a:pPr marL="0" indent="0">
              <a:buNone/>
            </a:pPr>
            <a:r>
              <a:rPr lang="fr-FR" dirty="0"/>
              <a:t>	</a:t>
            </a:r>
          </a:p>
          <a:p>
            <a:pPr marL="0" indent="0">
              <a:buNone/>
            </a:pPr>
            <a:r>
              <a:rPr lang="fr-FR" dirty="0"/>
              <a:t>	Mais «</a:t>
            </a:r>
            <a:r>
              <a:rPr lang="fr-FR" i="1" dirty="0"/>
              <a:t> l’emprise pédagogique ne joue pas seulement sur le désir ou le plaisir de dominer </a:t>
            </a:r>
            <a:r>
              <a:rPr lang="fr-FR" dirty="0"/>
              <a:t>». Elle « </a:t>
            </a:r>
            <a:r>
              <a:rPr lang="fr-FR" i="1" dirty="0"/>
              <a:t>passe souvent par le désir de séduction </a:t>
            </a:r>
            <a:r>
              <a:rPr lang="fr-FR" dirty="0"/>
              <a:t>». 								</a:t>
            </a:r>
          </a:p>
          <a:p>
            <a:pPr marL="0" indent="0" algn="r">
              <a:buNone/>
            </a:pPr>
            <a:endParaRPr lang="fr-FR" sz="1200" b="1" dirty="0"/>
          </a:p>
          <a:p>
            <a:pPr marL="0" indent="0" algn="r">
              <a:buNone/>
            </a:pPr>
            <a:r>
              <a:rPr lang="fr-FR" sz="1200" b="1" dirty="0"/>
              <a:t>Jean-Claude FILLOUX</a:t>
            </a:r>
          </a:p>
          <a:p>
            <a:pPr marL="0" indent="0">
              <a:buNone/>
            </a:pPr>
            <a:endParaRPr lang="fr-FR" sz="1200" dirty="0"/>
          </a:p>
          <a:p>
            <a:pPr marL="0" indent="0">
              <a:buNone/>
            </a:pPr>
            <a:r>
              <a:rPr lang="fr-FR" dirty="0"/>
              <a:t>	« </a:t>
            </a:r>
            <a:r>
              <a:rPr lang="fr-FR" i="1" dirty="0"/>
              <a:t>Besoin de son regard qui me confirme en mon pouvoir </a:t>
            </a:r>
            <a:r>
              <a:rPr lang="fr-FR" dirty="0"/>
              <a:t>». </a:t>
            </a:r>
          </a:p>
          <a:p>
            <a:pPr marL="0" indent="0" algn="r">
              <a:buNone/>
            </a:pPr>
            <a:endParaRPr lang="fr-FR" sz="1200" dirty="0"/>
          </a:p>
          <a:p>
            <a:pPr marL="0" indent="0" algn="r">
              <a:buNone/>
            </a:pPr>
            <a:endParaRPr lang="fr-FR" sz="1200" dirty="0"/>
          </a:p>
          <a:p>
            <a:pPr marL="0" indent="0" algn="r">
              <a:buNone/>
            </a:pPr>
            <a:endParaRPr lang="fr-FR" sz="1200" b="1" dirty="0"/>
          </a:p>
          <a:p>
            <a:pPr marL="0" indent="0" algn="r">
              <a:buNone/>
            </a:pPr>
            <a:endParaRPr lang="fr-FR" sz="1200" b="1" dirty="0"/>
          </a:p>
          <a:p>
            <a:pPr marL="0" indent="0" algn="r">
              <a:buNone/>
            </a:pPr>
            <a:r>
              <a:rPr lang="fr-FR" sz="1200" b="1" dirty="0"/>
              <a:t>Mireille CIFALI</a:t>
            </a:r>
          </a:p>
          <a:p>
            <a:pPr marL="0" indent="0">
              <a:buNone/>
            </a:pPr>
            <a:endParaRPr lang="fr-FR" dirty="0"/>
          </a:p>
          <a:p>
            <a:pPr marL="0" indent="0">
              <a:buNone/>
            </a:pPr>
            <a:endParaRPr lang="fr-FR" dirty="0"/>
          </a:p>
          <a:p>
            <a:pPr marL="0" indent="0">
              <a:buNone/>
            </a:pPr>
            <a:endParaRPr lang="fr-FR" sz="1200" dirty="0"/>
          </a:p>
          <a:p>
            <a:pPr marL="0" indent="0">
              <a:buNone/>
            </a:pPr>
            <a:endParaRPr lang="fr-FR" dirty="0"/>
          </a:p>
        </p:txBody>
      </p:sp>
    </p:spTree>
    <p:extLst>
      <p:ext uri="{BB962C8B-B14F-4D97-AF65-F5344CB8AC3E}">
        <p14:creationId xmlns:p14="http://schemas.microsoft.com/office/powerpoint/2010/main" val="415636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0ADFC6F-FA16-6D42-98D6-68598FF35B99}"/>
              </a:ext>
            </a:extLst>
          </p:cNvPr>
          <p:cNvSpPr>
            <a:spLocks noGrp="1"/>
          </p:cNvSpPr>
          <p:nvPr>
            <p:ph idx="1"/>
          </p:nvPr>
        </p:nvSpPr>
        <p:spPr/>
        <p:txBody>
          <a:bodyPr/>
          <a:lstStyle/>
          <a:p>
            <a:pPr marL="0" indent="0">
              <a:buNone/>
            </a:pPr>
            <a:endParaRPr lang="fr-FR" i="1" dirty="0"/>
          </a:p>
          <a:p>
            <a:pPr marL="0" indent="0">
              <a:buNone/>
            </a:pPr>
            <a:r>
              <a:rPr lang="fr-FR" i="1" dirty="0"/>
              <a:t>	« L’adhésion au système scolaire relève d’une sorte de révolution copernicienne par laquelle il s’agit surtout d’affirmer qu’on est soi-même le sujet des apprentissages au lieu d’être tenu en laisse par eux. On ne s’attache donc pas tant aux éléments de formation, aux matières qu’à la liberté de l’acte par lequel on donne ou ne donne pas son consentement ».</a:t>
            </a:r>
          </a:p>
          <a:p>
            <a:pPr marL="0" indent="0">
              <a:buNone/>
            </a:pPr>
            <a:endParaRPr lang="fr-FR" i="1" dirty="0"/>
          </a:p>
          <a:p>
            <a:pPr marL="0" indent="0">
              <a:buNone/>
            </a:pPr>
            <a:endParaRPr lang="fr-FR" sz="1200" dirty="0"/>
          </a:p>
          <a:p>
            <a:pPr marL="0" indent="0">
              <a:buNone/>
            </a:pPr>
            <a:endParaRPr lang="fr-FR" sz="1200" dirty="0"/>
          </a:p>
          <a:p>
            <a:pPr marL="0" indent="0" algn="r">
              <a:buNone/>
            </a:pPr>
            <a:r>
              <a:rPr lang="fr-FR" sz="1200" b="1" dirty="0"/>
              <a:t>Patrick RAYOU</a:t>
            </a:r>
          </a:p>
          <a:p>
            <a:pPr marL="0" indent="0">
              <a:buNone/>
            </a:pPr>
            <a:endParaRPr lang="fr-FR" dirty="0"/>
          </a:p>
        </p:txBody>
      </p:sp>
    </p:spTree>
    <p:extLst>
      <p:ext uri="{BB962C8B-B14F-4D97-AF65-F5344CB8AC3E}">
        <p14:creationId xmlns:p14="http://schemas.microsoft.com/office/powerpoint/2010/main" val="2982727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C6EB0CA-0E5C-214B-B298-47A1C2E76E6C}"/>
              </a:ext>
            </a:extLst>
          </p:cNvPr>
          <p:cNvSpPr>
            <a:spLocks noGrp="1"/>
          </p:cNvSpPr>
          <p:nvPr>
            <p:ph idx="1"/>
          </p:nvPr>
        </p:nvSpPr>
        <p:spPr/>
        <p:txBody>
          <a:bodyPr/>
          <a:lstStyle/>
          <a:p>
            <a:pPr marL="0" indent="0">
              <a:buNone/>
            </a:pPr>
            <a:endParaRPr lang="fr-FR" dirty="0"/>
          </a:p>
          <a:p>
            <a:pPr marL="0" indent="0">
              <a:buNone/>
            </a:pPr>
            <a:r>
              <a:rPr lang="fr-FR" dirty="0"/>
              <a:t>	« </a:t>
            </a:r>
            <a:r>
              <a:rPr lang="fr-FR" i="1" dirty="0"/>
              <a:t>Il semble parfois que cette génération craigne pour sa propre existence et trouve dans le groupe de pairs une sorte de terre d’asile dont le contact lui redonne les forces de survivre … à la menace permanente que l’organisation scolaire fait peser sur son existence autonome ».</a:t>
            </a:r>
          </a:p>
          <a:p>
            <a:pPr marL="0" indent="0">
              <a:buNone/>
            </a:pPr>
            <a:endParaRPr lang="fr-FR" i="1" dirty="0"/>
          </a:p>
          <a:p>
            <a:pPr marL="0" indent="0">
              <a:buNone/>
            </a:pPr>
            <a:endParaRPr lang="fr-FR" sz="1200" i="1" dirty="0"/>
          </a:p>
          <a:p>
            <a:pPr marL="0" indent="0">
              <a:buNone/>
            </a:pPr>
            <a:endParaRPr lang="fr-FR" sz="1200" i="1" dirty="0"/>
          </a:p>
          <a:p>
            <a:pPr marL="0" indent="0">
              <a:buNone/>
            </a:pPr>
            <a:endParaRPr lang="fr-FR" sz="1200" i="1" dirty="0"/>
          </a:p>
          <a:p>
            <a:pPr marL="0" indent="0" algn="r">
              <a:buNone/>
            </a:pPr>
            <a:r>
              <a:rPr lang="fr-FR" sz="1200" b="1" dirty="0"/>
              <a:t>Patrick RAYOU</a:t>
            </a:r>
          </a:p>
          <a:p>
            <a:pPr marL="0" indent="0">
              <a:buNone/>
            </a:pPr>
            <a:endParaRPr lang="fr-FR" dirty="0"/>
          </a:p>
        </p:txBody>
      </p:sp>
    </p:spTree>
    <p:extLst>
      <p:ext uri="{BB962C8B-B14F-4D97-AF65-F5344CB8AC3E}">
        <p14:creationId xmlns:p14="http://schemas.microsoft.com/office/powerpoint/2010/main" val="526152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106758BC-8578-6E40-B749-9DA56F88E5C3}"/>
              </a:ext>
            </a:extLst>
          </p:cNvPr>
          <p:cNvSpPr>
            <a:spLocks noGrp="1"/>
          </p:cNvSpPr>
          <p:nvPr>
            <p:ph idx="1"/>
          </p:nvPr>
        </p:nvSpPr>
        <p:spPr/>
        <p:txBody>
          <a:bodyPr/>
          <a:lstStyle/>
          <a:p>
            <a:pPr marL="0" indent="0">
              <a:buNone/>
            </a:pPr>
            <a:endParaRPr lang="fr-FR" i="1" dirty="0"/>
          </a:p>
          <a:p>
            <a:pPr marL="0" indent="0">
              <a:buNone/>
            </a:pPr>
            <a:r>
              <a:rPr lang="fr-FR" i="1" dirty="0"/>
              <a:t>	« à toute éducation, il faut fixer un terme » </a:t>
            </a:r>
            <a:r>
              <a:rPr lang="fr-FR" dirty="0"/>
              <a:t>(H. ARENDT). Le pouvoir de l’enfant, tel que décrit précédemment, ne s’exercera qu’à partir du moment où l’adulte cessera de décider de ce qui est « bien » pour ses élèves, c’est-à-dire de les considérer comme des enfants (</a:t>
            </a:r>
            <a:r>
              <a:rPr lang="fr-FR" i="1" dirty="0" err="1"/>
              <a:t>infans</a:t>
            </a:r>
            <a:r>
              <a:rPr lang="fr-FR" dirty="0"/>
              <a:t>), de les « infantiliser » (comme le pratique un régime totalitaire à l’égard de ses adultes, poussant même les enfants à devenir les surveillants, voire les geôliers de leurs propres parents).</a:t>
            </a:r>
          </a:p>
          <a:p>
            <a:pPr marL="0" indent="0">
              <a:buNone/>
            </a:pPr>
            <a:endParaRPr lang="fr-FR" dirty="0"/>
          </a:p>
          <a:p>
            <a:pPr marL="0" indent="0" algn="r">
              <a:buNone/>
            </a:pPr>
            <a:r>
              <a:rPr lang="fr-FR" sz="1200" b="1" dirty="0"/>
              <a:t> Philippe MEIRIEU</a:t>
            </a:r>
          </a:p>
          <a:p>
            <a:pPr marL="0" indent="0">
              <a:buNone/>
            </a:pPr>
            <a:endParaRPr lang="fr-FR" dirty="0"/>
          </a:p>
        </p:txBody>
      </p:sp>
    </p:spTree>
    <p:extLst>
      <p:ext uri="{BB962C8B-B14F-4D97-AF65-F5344CB8AC3E}">
        <p14:creationId xmlns:p14="http://schemas.microsoft.com/office/powerpoint/2010/main" val="237611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4079287-3E07-3043-B397-43F561376E4D}"/>
              </a:ext>
            </a:extLst>
          </p:cNvPr>
          <p:cNvSpPr>
            <a:spLocks noGrp="1"/>
          </p:cNvSpPr>
          <p:nvPr>
            <p:ph idx="1"/>
          </p:nvPr>
        </p:nvSpPr>
        <p:spPr/>
        <p:txBody>
          <a:bodyPr/>
          <a:lstStyle/>
          <a:p>
            <a:pPr marL="0" indent="0">
              <a:buNone/>
            </a:pPr>
            <a:r>
              <a:rPr lang="fr-FR" dirty="0"/>
              <a:t>	« </a:t>
            </a:r>
            <a:r>
              <a:rPr lang="fr-FR" i="1" dirty="0"/>
              <a:t>Ce serait cependant faire un contresens fondamental que de croire que les droits de l’enfant s’opposent à toute contrainte. Ils s’opposent à toute contrainte arbitraire, qui ne respecte pas le sujet dans l’enfant ; aux contraintes que l’adulte impose simplement pour avoir la « paix » ou, pire, pour les utiliser à leurs propres fins, indépendamment de toute préoccupation éducative : ni interdit discrétionnaire, ni laxisme démissionnaire mais mise en situation de réflexion par une autorité qui s’assume, qui autorise … </a:t>
            </a:r>
            <a:r>
              <a:rPr lang="fr-FR" dirty="0"/>
              <a:t>». </a:t>
            </a:r>
          </a:p>
          <a:p>
            <a:pPr marL="0" indent="0">
              <a:buNone/>
            </a:pPr>
            <a:endParaRPr lang="fr-FR" dirty="0"/>
          </a:p>
          <a:p>
            <a:pPr marL="0" indent="0" algn="r">
              <a:buNone/>
            </a:pPr>
            <a:endParaRPr lang="fr-FR" sz="1200" dirty="0"/>
          </a:p>
          <a:p>
            <a:pPr marL="0" indent="0" algn="r">
              <a:buNone/>
            </a:pPr>
            <a:r>
              <a:rPr lang="fr-FR" sz="1200" dirty="0"/>
              <a:t>Janus KORCZAK</a:t>
            </a:r>
          </a:p>
          <a:p>
            <a:pPr marL="0" indent="0">
              <a:buNone/>
            </a:pPr>
            <a:endParaRPr lang="fr-FR" dirty="0"/>
          </a:p>
        </p:txBody>
      </p:sp>
    </p:spTree>
    <p:extLst>
      <p:ext uri="{BB962C8B-B14F-4D97-AF65-F5344CB8AC3E}">
        <p14:creationId xmlns:p14="http://schemas.microsoft.com/office/powerpoint/2010/main" val="369564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F41C0D6-46B7-E745-BA22-21038F68FA25}"/>
              </a:ext>
            </a:extLst>
          </p:cNvPr>
          <p:cNvSpPr>
            <a:spLocks noGrp="1"/>
          </p:cNvSpPr>
          <p:nvPr>
            <p:ph idx="1"/>
          </p:nvPr>
        </p:nvSpPr>
        <p:spPr/>
        <p:txBody>
          <a:bodyPr>
            <a:normAutofit/>
          </a:bodyPr>
          <a:lstStyle/>
          <a:p>
            <a:pPr marL="0" indent="0">
              <a:buNone/>
            </a:pPr>
            <a:r>
              <a:rPr lang="fr-FR" i="1" dirty="0"/>
              <a:t>	</a:t>
            </a:r>
          </a:p>
          <a:p>
            <a:pPr marL="0" indent="0">
              <a:buNone/>
            </a:pPr>
            <a:r>
              <a:rPr lang="fr-FR" i="1" dirty="0"/>
              <a:t>	« Hannah ARENDT nous a durablement induits en erreur lorsqu’elle a fondé le principe d’</a:t>
            </a:r>
            <a:r>
              <a:rPr lang="fr-FR" i="1" dirty="0" err="1"/>
              <a:t>autorite</a:t>
            </a:r>
            <a:r>
              <a:rPr lang="fr-FR" i="1" dirty="0"/>
              <a:t>́ …. Si </a:t>
            </a:r>
            <a:r>
              <a:rPr lang="fr-FR" b="1" i="1" dirty="0"/>
              <a:t>le pouvoir est inscrit dans une relation de </a:t>
            </a:r>
            <a:r>
              <a:rPr lang="fr-FR" b="1" i="1" dirty="0" err="1"/>
              <a:t>hiérarchie</a:t>
            </a:r>
            <a:r>
              <a:rPr lang="fr-FR" i="1" dirty="0"/>
              <a:t>, </a:t>
            </a:r>
            <a:r>
              <a:rPr lang="fr-FR" b="1" i="1" dirty="0"/>
              <a:t>l’</a:t>
            </a:r>
            <a:r>
              <a:rPr lang="fr-FR" b="1" i="1" dirty="0" err="1"/>
              <a:t>autorite</a:t>
            </a:r>
            <a:r>
              <a:rPr lang="fr-FR" b="1" i="1" dirty="0"/>
              <a:t>́, quant à elle, est inscrite dans une relation </a:t>
            </a:r>
            <a:r>
              <a:rPr lang="fr-FR" b="1" i="1" dirty="0" err="1"/>
              <a:t>marquée</a:t>
            </a:r>
            <a:r>
              <a:rPr lang="fr-FR" b="1" i="1" dirty="0"/>
              <a:t> par l’</a:t>
            </a:r>
            <a:r>
              <a:rPr lang="fr-FR" b="1" i="1" dirty="0" err="1"/>
              <a:t>asymétrie</a:t>
            </a:r>
            <a:r>
              <a:rPr lang="fr-FR" i="1" dirty="0"/>
              <a:t>. La demande (de l’un </a:t>
            </a:r>
            <a:r>
              <a:rPr lang="fr-FR" i="1" dirty="0" err="1"/>
              <a:t>adressée</a:t>
            </a:r>
            <a:r>
              <a:rPr lang="fr-FR" i="1" dirty="0"/>
              <a:t> à l’autre) </a:t>
            </a:r>
            <a:r>
              <a:rPr lang="fr-FR" i="1" dirty="0" err="1"/>
              <a:t>caractérise</a:t>
            </a:r>
            <a:r>
              <a:rPr lang="fr-FR" i="1" dirty="0"/>
              <a:t> la relation d’</a:t>
            </a:r>
            <a:r>
              <a:rPr lang="fr-FR" i="1" dirty="0" err="1"/>
              <a:t>asymétrie</a:t>
            </a:r>
            <a:r>
              <a:rPr lang="fr-FR" i="1" dirty="0"/>
              <a:t>, là où l’emprise (de l’un </a:t>
            </a:r>
            <a:r>
              <a:rPr lang="fr-FR" i="1" dirty="0" err="1"/>
              <a:t>exercée</a:t>
            </a:r>
            <a:r>
              <a:rPr lang="fr-FR" i="1" dirty="0"/>
              <a:t> sur l’autre) </a:t>
            </a:r>
            <a:r>
              <a:rPr lang="fr-FR" i="1" dirty="0" err="1"/>
              <a:t>caractérise</a:t>
            </a:r>
            <a:r>
              <a:rPr lang="fr-FR" i="1" dirty="0"/>
              <a:t> la relation de pouvoir ». </a:t>
            </a:r>
          </a:p>
          <a:p>
            <a:pPr marL="0" indent="0">
              <a:buNone/>
            </a:pPr>
            <a:endParaRPr lang="fr-FR" i="1" dirty="0"/>
          </a:p>
          <a:p>
            <a:pPr marL="0" indent="0" algn="r">
              <a:buNone/>
            </a:pPr>
            <a:endParaRPr lang="fr-FR" sz="1200" dirty="0"/>
          </a:p>
          <a:p>
            <a:pPr marL="0" indent="0" algn="r">
              <a:buNone/>
            </a:pPr>
            <a:endParaRPr lang="fr-FR" sz="1200" dirty="0"/>
          </a:p>
          <a:p>
            <a:pPr marL="0" indent="0" algn="r">
              <a:buNone/>
            </a:pPr>
            <a:r>
              <a:rPr lang="fr-FR" sz="1200" b="1" dirty="0"/>
              <a:t>Camille ROELENS</a:t>
            </a:r>
          </a:p>
        </p:txBody>
      </p:sp>
    </p:spTree>
    <p:extLst>
      <p:ext uri="{BB962C8B-B14F-4D97-AF65-F5344CB8AC3E}">
        <p14:creationId xmlns:p14="http://schemas.microsoft.com/office/powerpoint/2010/main" val="275513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A219F77-8AB1-DC4D-ABEA-CEFD2DA057E8}"/>
              </a:ext>
            </a:extLst>
          </p:cNvPr>
          <p:cNvSpPr>
            <a:spLocks noGrp="1"/>
          </p:cNvSpPr>
          <p:nvPr>
            <p:ph idx="1"/>
          </p:nvPr>
        </p:nvSpPr>
        <p:spPr/>
        <p:txBody>
          <a:bodyPr/>
          <a:lstStyle/>
          <a:p>
            <a:pPr marL="0" indent="0">
              <a:buNone/>
            </a:pPr>
            <a:r>
              <a:rPr lang="fr-FR" dirty="0"/>
              <a:t>	</a:t>
            </a:r>
          </a:p>
          <a:p>
            <a:pPr marL="0" indent="0">
              <a:buNone/>
            </a:pPr>
            <a:r>
              <a:rPr lang="fr-FR" i="1" dirty="0"/>
              <a:t>	« L’éducation désigne une pratique sociale polymorphe, transhistorique, fruit des idéologies dominantes ou innovantes propres à chaque culture. C’est un mandat politique donné à un individu pour peser sur d’autres individus … Elle se réfère à un gouvernement des personnes, des informations, des échanges et des rapports de force </a:t>
            </a:r>
            <a:r>
              <a:rPr lang="fr-FR" dirty="0"/>
              <a:t>». </a:t>
            </a:r>
          </a:p>
          <a:p>
            <a:pPr marL="0" indent="0">
              <a:buNone/>
            </a:pPr>
            <a:endParaRPr lang="fr-FR" dirty="0"/>
          </a:p>
          <a:p>
            <a:pPr marL="0" indent="0">
              <a:buNone/>
            </a:pPr>
            <a:endParaRPr lang="fr-FR" sz="1200" dirty="0"/>
          </a:p>
          <a:p>
            <a:pPr marL="0" indent="0">
              <a:buNone/>
            </a:pPr>
            <a:endParaRPr lang="fr-FR" sz="1200" dirty="0"/>
          </a:p>
          <a:p>
            <a:pPr marL="0" indent="0">
              <a:buNone/>
            </a:pPr>
            <a:endParaRPr lang="fr-FR" sz="1200" dirty="0"/>
          </a:p>
          <a:p>
            <a:pPr marL="0" indent="0" algn="r">
              <a:buNone/>
            </a:pPr>
            <a:r>
              <a:rPr lang="fr-FR" sz="1200" b="1" dirty="0"/>
              <a:t>Jean COURNUT</a:t>
            </a:r>
          </a:p>
          <a:p>
            <a:pPr marL="0" indent="0">
              <a:buNone/>
            </a:pPr>
            <a:endParaRPr lang="fr-FR" dirty="0"/>
          </a:p>
        </p:txBody>
      </p:sp>
    </p:spTree>
    <p:extLst>
      <p:ext uri="{BB962C8B-B14F-4D97-AF65-F5344CB8AC3E}">
        <p14:creationId xmlns:p14="http://schemas.microsoft.com/office/powerpoint/2010/main" val="114285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E299A6-2D67-2645-A5DF-E2116FB6AB15}"/>
              </a:ext>
            </a:extLst>
          </p:cNvPr>
          <p:cNvSpPr>
            <a:spLocks noGrp="1"/>
          </p:cNvSpPr>
          <p:nvPr>
            <p:ph type="title"/>
          </p:nvPr>
        </p:nvSpPr>
        <p:spPr/>
        <p:txBody>
          <a:bodyPr/>
          <a:lstStyle/>
          <a:p>
            <a:pPr algn="ctr"/>
            <a:r>
              <a:rPr lang="fr-FR" b="1" dirty="0"/>
              <a:t>Primus inter pares</a:t>
            </a:r>
          </a:p>
        </p:txBody>
      </p:sp>
      <p:sp>
        <p:nvSpPr>
          <p:cNvPr id="3" name="Espace réservé du contenu 2">
            <a:extLst>
              <a:ext uri="{FF2B5EF4-FFF2-40B4-BE49-F238E27FC236}">
                <a16:creationId xmlns:a16="http://schemas.microsoft.com/office/drawing/2014/main" xmlns="" id="{964E99BF-22FD-8F41-99DF-16518533F4BA}"/>
              </a:ext>
            </a:extLst>
          </p:cNvPr>
          <p:cNvSpPr>
            <a:spLocks noGrp="1"/>
          </p:cNvSpPr>
          <p:nvPr>
            <p:ph idx="1"/>
          </p:nvPr>
        </p:nvSpPr>
        <p:spPr>
          <a:xfrm>
            <a:off x="838200" y="1778000"/>
            <a:ext cx="10515600" cy="4676775"/>
          </a:xfrm>
        </p:spPr>
        <p:txBody>
          <a:bodyPr>
            <a:normAutofit lnSpcReduction="10000"/>
          </a:bodyPr>
          <a:lstStyle/>
          <a:p>
            <a:pPr marL="0" indent="0">
              <a:buNone/>
            </a:pPr>
            <a:r>
              <a:rPr lang="fr-FR" i="1" dirty="0"/>
              <a:t>	« Aucun enseignant n'est Dieu... et aucun chef d'établissement non plus ! Il ne lit pas dans le futur et s'il utilise parfois son pouvoir pour "prendre des risques" avec un élève dont personne n'espère plus rien, c'est parce qu'il sait qu'il exprime là cette modestie constitutive de la mission de l'éducateur, l'éducateur qui parie toujours sur ce que l'homme a de meilleur et s'évertue à l'aider à le révéler... Parce qu'en définitive, selon la belle formule de Claudel, dans le registre de l'humain "le pire n'est jamais sûr" et il ne faut jamais cesser de nous en convaincre. Que le chef d'établissement utilise son pouvoir pour rappeler les éducateurs à la modestie n'est donc pas un paradoxe ; c'est même, sans doute, une des dimensions essentielles de sa mission </a:t>
            </a:r>
            <a:r>
              <a:rPr lang="fr-FR" dirty="0"/>
              <a:t>» </a:t>
            </a:r>
          </a:p>
          <a:p>
            <a:pPr marL="0" indent="0">
              <a:buNone/>
            </a:pPr>
            <a:endParaRPr lang="fr-FR" sz="1200" dirty="0"/>
          </a:p>
          <a:p>
            <a:pPr marL="0" indent="0" algn="r">
              <a:buNone/>
            </a:pPr>
            <a:endParaRPr lang="fr-FR" sz="1200" dirty="0"/>
          </a:p>
          <a:p>
            <a:pPr marL="0" indent="0" algn="r">
              <a:buNone/>
            </a:pPr>
            <a:r>
              <a:rPr lang="fr-FR" sz="1200" b="1" dirty="0"/>
              <a:t>Philippe MEIRIEU</a:t>
            </a:r>
          </a:p>
          <a:p>
            <a:pPr marL="0" indent="0">
              <a:buNone/>
            </a:pPr>
            <a:endParaRPr lang="fr-FR" dirty="0"/>
          </a:p>
        </p:txBody>
      </p:sp>
    </p:spTree>
    <p:extLst>
      <p:ext uri="{BB962C8B-B14F-4D97-AF65-F5344CB8AC3E}">
        <p14:creationId xmlns:p14="http://schemas.microsoft.com/office/powerpoint/2010/main" val="221669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85C66B0B-4C79-684E-80CE-1E26B727ED1F}"/>
              </a:ext>
            </a:extLst>
          </p:cNvPr>
          <p:cNvSpPr>
            <a:spLocks noGrp="1"/>
          </p:cNvSpPr>
          <p:nvPr>
            <p:ph idx="1"/>
          </p:nvPr>
        </p:nvSpPr>
        <p:spPr/>
        <p:txBody>
          <a:bodyPr>
            <a:normAutofit/>
          </a:bodyPr>
          <a:lstStyle/>
          <a:p>
            <a:pPr marL="0" indent="0">
              <a:buNone/>
            </a:pPr>
            <a:r>
              <a:rPr lang="fr-FR" i="1" dirty="0"/>
              <a:t>	</a:t>
            </a:r>
          </a:p>
          <a:p>
            <a:pPr marL="0" indent="0">
              <a:buNone/>
            </a:pPr>
            <a:r>
              <a:rPr lang="fr-FR" i="1" dirty="0"/>
              <a:t>	« La part que j’ai prise personnellement dans cette application de la psychanalyse a été très mince. Très tôt j’avais fait mienne la boutade des trois professions impossibles* -à savoir : éduquer, soigner, gouverner-, j’étais du reste suffisamment absorbé par la deuxième de ces tâches. Mais je ne méconnais pas pour autant la haute valeur sociale que le travail de mes amis pédagogues est en droit de revendiquer</a:t>
            </a:r>
            <a:r>
              <a:rPr lang="fr-FR" dirty="0"/>
              <a:t> ».</a:t>
            </a:r>
          </a:p>
          <a:p>
            <a:pPr marL="0" indent="0">
              <a:buNone/>
            </a:pPr>
            <a:endParaRPr lang="fr-FR" sz="1200" dirty="0"/>
          </a:p>
          <a:p>
            <a:pPr marL="0" indent="0">
              <a:buNone/>
            </a:pPr>
            <a:endParaRPr lang="fr-FR" sz="1200" dirty="0"/>
          </a:p>
          <a:p>
            <a:pPr algn="ctr"/>
            <a:r>
              <a:rPr lang="fr-FR" sz="1200" dirty="0"/>
              <a:t>possible: du latin </a:t>
            </a:r>
            <a:r>
              <a:rPr lang="fr-FR" sz="1200" i="1" dirty="0"/>
              <a:t>posse </a:t>
            </a:r>
            <a:r>
              <a:rPr lang="fr-FR" sz="1200" dirty="0"/>
              <a:t>(pouvoir</a:t>
            </a:r>
            <a:r>
              <a:rPr lang="fr-FR" sz="1200" b="1" dirty="0"/>
              <a:t>)                                                                                                                                                                                                        Sigmund FREUD</a:t>
            </a:r>
            <a:endParaRPr lang="fr-FR" sz="1200" b="1" i="1" dirty="0"/>
          </a:p>
        </p:txBody>
      </p:sp>
    </p:spTree>
    <p:extLst>
      <p:ext uri="{BB962C8B-B14F-4D97-AF65-F5344CB8AC3E}">
        <p14:creationId xmlns:p14="http://schemas.microsoft.com/office/powerpoint/2010/main" val="255822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581B009-0313-0342-AAAC-C70BB4172E64}"/>
              </a:ext>
            </a:extLst>
          </p:cNvPr>
          <p:cNvSpPr>
            <a:spLocks noGrp="1"/>
          </p:cNvSpPr>
          <p:nvPr>
            <p:ph idx="1"/>
          </p:nvPr>
        </p:nvSpPr>
        <p:spPr/>
        <p:txBody>
          <a:bodyPr/>
          <a:lstStyle/>
          <a:p>
            <a:pPr marL="0" indent="0">
              <a:buNone/>
            </a:pPr>
            <a:endParaRPr lang="fr-FR" dirty="0"/>
          </a:p>
          <a:p>
            <a:pPr marL="0" indent="0">
              <a:buNone/>
            </a:pPr>
            <a:r>
              <a:rPr lang="fr-FR" dirty="0"/>
              <a:t>	Ce pédagogue qu’évoque FREUD est « </a:t>
            </a:r>
            <a:r>
              <a:rPr lang="fr-FR" i="1" dirty="0"/>
              <a:t>à appréhender en tant que Sujet au sens analytique du terme : un sujet aux prises avec son psychisme inconscient l’empêchant d’être totalement « maître dans sa maison », lui imposant l’acceptation d’un deuil de la maîtrise absolue, de la toute-puissance en soi-même »</a:t>
            </a:r>
            <a:r>
              <a:rPr lang="fr-FR" dirty="0"/>
              <a:t>. </a:t>
            </a:r>
          </a:p>
          <a:p>
            <a:pPr marL="0" indent="0">
              <a:buNone/>
            </a:pPr>
            <a:endParaRPr lang="fr-FR" sz="1200" dirty="0"/>
          </a:p>
          <a:p>
            <a:pPr marL="0" indent="0">
              <a:buNone/>
            </a:pPr>
            <a:endParaRPr lang="fr-FR" sz="1200" dirty="0"/>
          </a:p>
          <a:p>
            <a:pPr marL="0" indent="0">
              <a:buNone/>
            </a:pPr>
            <a:endParaRPr lang="fr-FR" sz="1200" dirty="0"/>
          </a:p>
          <a:p>
            <a:pPr marL="0" indent="0" algn="r">
              <a:buNone/>
            </a:pPr>
            <a:r>
              <a:rPr lang="fr-FR" sz="1200" b="1" dirty="0"/>
              <a:t>Marie LIEVAIN</a:t>
            </a:r>
          </a:p>
        </p:txBody>
      </p:sp>
    </p:spTree>
    <p:extLst>
      <p:ext uri="{BB962C8B-B14F-4D97-AF65-F5344CB8AC3E}">
        <p14:creationId xmlns:p14="http://schemas.microsoft.com/office/powerpoint/2010/main" val="11855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FBBAB89-6440-A947-A911-FDC0AC8C13A2}"/>
              </a:ext>
            </a:extLst>
          </p:cNvPr>
          <p:cNvSpPr>
            <a:spLocks noGrp="1"/>
          </p:cNvSpPr>
          <p:nvPr>
            <p:ph idx="1"/>
          </p:nvPr>
        </p:nvSpPr>
        <p:spPr/>
        <p:txBody>
          <a:bodyPr>
            <a:normAutofit/>
          </a:bodyPr>
          <a:lstStyle/>
          <a:p>
            <a:pPr marL="0" indent="0">
              <a:buNone/>
            </a:pPr>
            <a:r>
              <a:rPr lang="fr-FR" i="1" dirty="0"/>
              <a:t>	« La </a:t>
            </a:r>
            <a:r>
              <a:rPr lang="fr-FR" dirty="0" err="1"/>
              <a:t>Potestas</a:t>
            </a:r>
            <a:r>
              <a:rPr lang="fr-FR" dirty="0"/>
              <a:t> </a:t>
            </a:r>
            <a:r>
              <a:rPr lang="fr-FR" i="1" dirty="0"/>
              <a:t>est le pouvoir fondé sur la fonction, le grade ou le statut. C’est le pouvoir </a:t>
            </a:r>
            <a:r>
              <a:rPr lang="fr-FR" i="1" dirty="0" err="1"/>
              <a:t>légal</a:t>
            </a:r>
            <a:r>
              <a:rPr lang="fr-FR" i="1" dirty="0"/>
              <a:t>, reconnu et accordé par les instances </a:t>
            </a:r>
            <a:r>
              <a:rPr lang="fr-FR" i="1" dirty="0" err="1"/>
              <a:t>supérieures</a:t>
            </a:r>
            <a:r>
              <a:rPr lang="fr-FR" i="1" dirty="0"/>
              <a:t> de la </a:t>
            </a:r>
            <a:r>
              <a:rPr lang="fr-FR" i="1" dirty="0" err="1"/>
              <a:t>sociéte</a:t>
            </a:r>
            <a:r>
              <a:rPr lang="fr-FR" i="1" dirty="0"/>
              <a:t>́ (militaires, judiciaires, scolaires...). La </a:t>
            </a:r>
            <a:r>
              <a:rPr lang="fr-FR" dirty="0" err="1"/>
              <a:t>Potestas</a:t>
            </a:r>
            <a:r>
              <a:rPr lang="fr-FR" dirty="0"/>
              <a:t> </a:t>
            </a:r>
            <a:r>
              <a:rPr lang="fr-FR" i="1" dirty="0"/>
              <a:t>est le pouvoir de prendre des </a:t>
            </a:r>
            <a:r>
              <a:rPr lang="fr-FR" i="1" dirty="0" err="1"/>
              <a:t>décisions</a:t>
            </a:r>
            <a:r>
              <a:rPr lang="fr-FR" i="1" dirty="0"/>
              <a:t>, de commander, d’exiger l’</a:t>
            </a:r>
            <a:r>
              <a:rPr lang="fr-FR" i="1" dirty="0" err="1"/>
              <a:t>obéissance</a:t>
            </a:r>
            <a:r>
              <a:rPr lang="fr-FR" i="1" dirty="0"/>
              <a:t> dans un domaine donné en recourant à la contrainte, le cas </a:t>
            </a:r>
            <a:r>
              <a:rPr lang="fr-FR" i="1" dirty="0" err="1"/>
              <a:t>échéant</a:t>
            </a:r>
            <a:r>
              <a:rPr lang="fr-FR" i="1" dirty="0"/>
              <a:t>. Le professeur est investi d’une </a:t>
            </a:r>
            <a:r>
              <a:rPr lang="fr-FR" dirty="0" err="1"/>
              <a:t>Potestas</a:t>
            </a:r>
            <a:r>
              <a:rPr lang="fr-FR" i="1" dirty="0"/>
              <a:t>, c’</a:t>
            </a:r>
            <a:r>
              <a:rPr lang="fr-FR" i="1" dirty="0" err="1"/>
              <a:t>est-a</a:t>
            </a:r>
            <a:r>
              <a:rPr lang="fr-FR" i="1" dirty="0"/>
              <a:t>̀-dire d’un pouvoir </a:t>
            </a:r>
            <a:r>
              <a:rPr lang="fr-FR" i="1" dirty="0" err="1"/>
              <a:t>légalement</a:t>
            </a:r>
            <a:r>
              <a:rPr lang="fr-FR" i="1" dirty="0"/>
              <a:t> reconnu pour exercer sa fonction, il a notamment le droit, droit institutionnellement </a:t>
            </a:r>
            <a:r>
              <a:rPr lang="fr-FR" i="1" dirty="0" err="1"/>
              <a:t>défini</a:t>
            </a:r>
            <a:r>
              <a:rPr lang="fr-FR" i="1" dirty="0"/>
              <a:t> et encadré, de </a:t>
            </a:r>
            <a:r>
              <a:rPr lang="fr-FR" i="1" dirty="0" err="1"/>
              <a:t>réprimander</a:t>
            </a:r>
            <a:r>
              <a:rPr lang="fr-FR" i="1" dirty="0"/>
              <a:t> un </a:t>
            </a:r>
            <a:r>
              <a:rPr lang="fr-FR" i="1" dirty="0" err="1"/>
              <a:t>élève</a:t>
            </a:r>
            <a:r>
              <a:rPr lang="fr-FR" i="1" dirty="0"/>
              <a:t> si le besoin s’en fait sentir ». </a:t>
            </a:r>
          </a:p>
          <a:p>
            <a:pPr marL="0" indent="0">
              <a:buNone/>
            </a:pPr>
            <a:endParaRPr lang="fr-FR" sz="1200" dirty="0"/>
          </a:p>
          <a:p>
            <a:pPr marL="0" indent="0" algn="r">
              <a:buNone/>
            </a:pPr>
            <a:r>
              <a:rPr lang="fr-FR" sz="1200" b="1" dirty="0" err="1"/>
              <a:t>Eirick</a:t>
            </a:r>
            <a:r>
              <a:rPr lang="fr-FR" sz="1200" b="1" dirty="0"/>
              <a:t> PRAIRAT </a:t>
            </a:r>
          </a:p>
          <a:p>
            <a:pPr marL="0" indent="0">
              <a:buNone/>
            </a:pPr>
            <a:endParaRPr lang="fr-FR" dirty="0"/>
          </a:p>
        </p:txBody>
      </p:sp>
    </p:spTree>
    <p:extLst>
      <p:ext uri="{BB962C8B-B14F-4D97-AF65-F5344CB8AC3E}">
        <p14:creationId xmlns:p14="http://schemas.microsoft.com/office/powerpoint/2010/main" val="62017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7A11CA83-AEC6-1C45-B35B-455EBF2779AD}"/>
              </a:ext>
            </a:extLst>
          </p:cNvPr>
          <p:cNvSpPr>
            <a:spLocks noGrp="1"/>
          </p:cNvSpPr>
          <p:nvPr>
            <p:ph idx="1"/>
          </p:nvPr>
        </p:nvSpPr>
        <p:spPr>
          <a:xfrm>
            <a:off x="838200" y="1411288"/>
            <a:ext cx="10515600" cy="4589462"/>
          </a:xfrm>
        </p:spPr>
        <p:txBody>
          <a:bodyPr>
            <a:normAutofit/>
          </a:bodyPr>
          <a:lstStyle/>
          <a:p>
            <a:pPr marL="0" indent="0">
              <a:buNone/>
            </a:pPr>
            <a:r>
              <a:rPr lang="fr-FR" i="1" dirty="0"/>
              <a:t>	« Toute relation d’</a:t>
            </a:r>
            <a:r>
              <a:rPr lang="fr-FR" i="1" dirty="0" err="1"/>
              <a:t>autorite</a:t>
            </a:r>
            <a:r>
              <a:rPr lang="fr-FR" i="1" dirty="0"/>
              <a:t>́ </a:t>
            </a:r>
            <a:r>
              <a:rPr lang="fr-FR" i="1" dirty="0" err="1"/>
              <a:t>présuppose</a:t>
            </a:r>
            <a:r>
              <a:rPr lang="fr-FR" i="1" dirty="0"/>
              <a:t> une </a:t>
            </a:r>
            <a:r>
              <a:rPr lang="fr-FR" i="1" dirty="0" err="1"/>
              <a:t>référence</a:t>
            </a:r>
            <a:r>
              <a:rPr lang="fr-FR" i="1" dirty="0"/>
              <a:t> </a:t>
            </a:r>
            <a:r>
              <a:rPr lang="fr-FR" i="1" dirty="0" err="1"/>
              <a:t>idéale</a:t>
            </a:r>
            <a:r>
              <a:rPr lang="fr-FR" i="1" dirty="0"/>
              <a:t>, une </a:t>
            </a:r>
            <a:r>
              <a:rPr lang="fr-FR" i="1" dirty="0" err="1"/>
              <a:t>tiercéite</a:t>
            </a:r>
            <a:r>
              <a:rPr lang="fr-FR" i="1" dirty="0"/>
              <a:t>́ qui peut </a:t>
            </a:r>
            <a:r>
              <a:rPr lang="fr-FR" i="1" dirty="0" err="1"/>
              <a:t>être</a:t>
            </a:r>
            <a:r>
              <a:rPr lang="fr-FR" i="1" dirty="0"/>
              <a:t> un savoir-faire, la culture, des </a:t>
            </a:r>
            <a:r>
              <a:rPr lang="fr-FR" i="1" dirty="0" err="1"/>
              <a:t>savoir-être</a:t>
            </a:r>
            <a:r>
              <a:rPr lang="fr-FR" i="1" dirty="0"/>
              <a:t>, des techniques et, en </a:t>
            </a:r>
            <a:r>
              <a:rPr lang="fr-FR" i="1" dirty="0" err="1"/>
              <a:t>même</a:t>
            </a:r>
            <a:r>
              <a:rPr lang="fr-FR" i="1" dirty="0"/>
              <a:t> temps, la conscience </a:t>
            </a:r>
            <a:r>
              <a:rPr lang="fr-FR" i="1" dirty="0" err="1"/>
              <a:t>partagée</a:t>
            </a:r>
            <a:r>
              <a:rPr lang="fr-FR" i="1" dirty="0"/>
              <a:t> que l’</a:t>
            </a:r>
            <a:r>
              <a:rPr lang="fr-FR" i="1" dirty="0" err="1"/>
              <a:t>élève</a:t>
            </a:r>
            <a:r>
              <a:rPr lang="fr-FR" i="1" dirty="0"/>
              <a:t> et le professeur ne se trouvent pas à la </a:t>
            </a:r>
            <a:r>
              <a:rPr lang="fr-FR" i="1" dirty="0" err="1"/>
              <a:t>même</a:t>
            </a:r>
            <a:r>
              <a:rPr lang="fr-FR" i="1" dirty="0"/>
              <a:t> distance de cette </a:t>
            </a:r>
            <a:r>
              <a:rPr lang="fr-FR" i="1" dirty="0" err="1"/>
              <a:t>tiercéite</a:t>
            </a:r>
            <a:r>
              <a:rPr lang="fr-FR" i="1" dirty="0"/>
              <a:t>́, de cette </a:t>
            </a:r>
            <a:r>
              <a:rPr lang="fr-FR" i="1" dirty="0" err="1"/>
              <a:t>référence</a:t>
            </a:r>
            <a:r>
              <a:rPr lang="fr-FR" i="1" dirty="0"/>
              <a:t> </a:t>
            </a:r>
            <a:r>
              <a:rPr lang="fr-FR" i="1" dirty="0" err="1"/>
              <a:t>idéale</a:t>
            </a:r>
            <a:r>
              <a:rPr lang="fr-FR" i="1" dirty="0"/>
              <a:t>. </a:t>
            </a:r>
            <a:endParaRPr lang="fr-FR" dirty="0"/>
          </a:p>
          <a:p>
            <a:pPr marL="0" indent="0">
              <a:buNone/>
            </a:pPr>
            <a:r>
              <a:rPr lang="fr-FR" i="1" dirty="0"/>
              <a:t>	</a:t>
            </a:r>
            <a:r>
              <a:rPr lang="fr-FR" i="1" dirty="0" err="1"/>
              <a:t>Dès</a:t>
            </a:r>
            <a:r>
              <a:rPr lang="fr-FR" i="1" dirty="0"/>
              <a:t> lors, si ce tiers valorisé - ce tiers visé parce que valorisé - vient à s’</a:t>
            </a:r>
            <a:r>
              <a:rPr lang="fr-FR" i="1" dirty="0" err="1"/>
              <a:t>étioler</a:t>
            </a:r>
            <a:r>
              <a:rPr lang="fr-FR" i="1" dirty="0"/>
              <a:t>, c’est la relation d’</a:t>
            </a:r>
            <a:r>
              <a:rPr lang="fr-FR" i="1" dirty="0" err="1"/>
              <a:t>autorite</a:t>
            </a:r>
            <a:r>
              <a:rPr lang="fr-FR" i="1" dirty="0"/>
              <a:t>́ qui vacille et qui menace de s’effondrer. Toute relation d’</a:t>
            </a:r>
            <a:r>
              <a:rPr lang="fr-FR" i="1" dirty="0" err="1"/>
              <a:t>autorite</a:t>
            </a:r>
            <a:r>
              <a:rPr lang="fr-FR" i="1" dirty="0"/>
              <a:t>́ se transforme en contrainte </a:t>
            </a:r>
            <a:r>
              <a:rPr lang="fr-FR" i="1" dirty="0" err="1"/>
              <a:t>dès</a:t>
            </a:r>
            <a:r>
              <a:rPr lang="fr-FR" i="1" dirty="0"/>
              <a:t> lors qu’il n’y a plus de jardins à partager entre les adultes, les plus grands, et les moins grands ». </a:t>
            </a:r>
          </a:p>
          <a:p>
            <a:pPr marL="0" indent="0" algn="r">
              <a:buNone/>
            </a:pPr>
            <a:r>
              <a:rPr lang="fr-FR" sz="1200" b="1" dirty="0" err="1"/>
              <a:t>Eirick</a:t>
            </a:r>
            <a:r>
              <a:rPr lang="fr-FR" sz="1200" b="1" dirty="0"/>
              <a:t> PRAIRAT </a:t>
            </a:r>
          </a:p>
          <a:p>
            <a:pPr marL="0" indent="0">
              <a:buNone/>
            </a:pPr>
            <a:endParaRPr lang="fr-FR" dirty="0"/>
          </a:p>
        </p:txBody>
      </p:sp>
    </p:spTree>
    <p:extLst>
      <p:ext uri="{BB962C8B-B14F-4D97-AF65-F5344CB8AC3E}">
        <p14:creationId xmlns:p14="http://schemas.microsoft.com/office/powerpoint/2010/main" val="39871961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37</Words>
  <Application>Microsoft Macintosh PowerPoint</Application>
  <PresentationFormat>Personnalisé</PresentationFormat>
  <Paragraphs>176</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École: du Pouvoir sur … au pouvoir de …</vt:lpstr>
      <vt:lpstr>Présentation PowerPoint</vt:lpstr>
      <vt:lpstr>Présentation PowerPoint</vt:lpstr>
      <vt:lpstr>Présentation PowerPoint</vt:lpstr>
      <vt:lpstr>Primus inter pares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Est-il légitime d'assimiler tout savoir à du pouvoir, se demande Michèle LE DŒUFF (Le sexe du Savoir, chez AUBIER, PARIS, 1998)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École: du Pouvoir sur … au pouvoir de …</dc:title>
  <dc:creator>Christian DENY</dc:creator>
  <cp:lastModifiedBy>Hélène ALCARAS</cp:lastModifiedBy>
  <cp:revision>64</cp:revision>
  <dcterms:created xsi:type="dcterms:W3CDTF">2020-03-01T22:16:51Z</dcterms:created>
  <dcterms:modified xsi:type="dcterms:W3CDTF">2020-03-30T15:03:48Z</dcterms:modified>
</cp:coreProperties>
</file>