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92" d="100"/>
          <a:sy n="92" d="100"/>
        </p:scale>
        <p:origin x="-72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23228E2-1ECB-4B81-9E17-B75498C07CB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xmlns="" id="{79E9CA1F-4F20-4FA7-BFE5-118794BCF5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xmlns="" id="{CC64BB0B-649E-4B5E-8AFC-0884CF2CFEB3}"/>
              </a:ext>
            </a:extLst>
          </p:cNvPr>
          <p:cNvSpPr>
            <a:spLocks noGrp="1"/>
          </p:cNvSpPr>
          <p:nvPr>
            <p:ph type="dt" sz="half" idx="10"/>
          </p:nvPr>
        </p:nvSpPr>
        <p:spPr/>
        <p:txBody>
          <a:bodyPr/>
          <a:lstStyle/>
          <a:p>
            <a:fld id="{A3A98622-5A18-43FC-9410-B43B21B12D8E}" type="datetimeFigureOut">
              <a:rPr lang="fr-FR" smtClean="0"/>
              <a:t>02/02/20</a:t>
            </a:fld>
            <a:endParaRPr lang="fr-FR"/>
          </a:p>
        </p:txBody>
      </p:sp>
      <p:sp>
        <p:nvSpPr>
          <p:cNvPr id="5" name="Espace réservé du pied de page 4">
            <a:extLst>
              <a:ext uri="{FF2B5EF4-FFF2-40B4-BE49-F238E27FC236}">
                <a16:creationId xmlns:a16="http://schemas.microsoft.com/office/drawing/2014/main" xmlns="" id="{E199B492-E9A5-480D-8563-6660DFD6076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D400D2E4-7F23-42EF-9283-731B7578EDB4}"/>
              </a:ext>
            </a:extLst>
          </p:cNvPr>
          <p:cNvSpPr>
            <a:spLocks noGrp="1"/>
          </p:cNvSpPr>
          <p:nvPr>
            <p:ph type="sldNum" sz="quarter" idx="12"/>
          </p:nvPr>
        </p:nvSpPr>
        <p:spPr/>
        <p:txBody>
          <a:bodyPr/>
          <a:lstStyle/>
          <a:p>
            <a:fld id="{1D291024-8D35-4E8D-A486-808D38505E46}" type="slidenum">
              <a:rPr lang="fr-FR" smtClean="0"/>
              <a:t>‹#›</a:t>
            </a:fld>
            <a:endParaRPr lang="fr-FR"/>
          </a:p>
        </p:txBody>
      </p:sp>
    </p:spTree>
    <p:extLst>
      <p:ext uri="{BB962C8B-B14F-4D97-AF65-F5344CB8AC3E}">
        <p14:creationId xmlns:p14="http://schemas.microsoft.com/office/powerpoint/2010/main" val="538913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77AE8C0-9F39-4926-B2FA-7DC3F3120FE7}"/>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xmlns="" id="{D28E8664-9458-4661-AA68-ED4C9E71532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A357EC18-FBAA-43A6-A2F6-A0024372EA03}"/>
              </a:ext>
            </a:extLst>
          </p:cNvPr>
          <p:cNvSpPr>
            <a:spLocks noGrp="1"/>
          </p:cNvSpPr>
          <p:nvPr>
            <p:ph type="dt" sz="half" idx="10"/>
          </p:nvPr>
        </p:nvSpPr>
        <p:spPr/>
        <p:txBody>
          <a:bodyPr/>
          <a:lstStyle/>
          <a:p>
            <a:fld id="{A3A98622-5A18-43FC-9410-B43B21B12D8E}" type="datetimeFigureOut">
              <a:rPr lang="fr-FR" smtClean="0"/>
              <a:t>02/02/20</a:t>
            </a:fld>
            <a:endParaRPr lang="fr-FR"/>
          </a:p>
        </p:txBody>
      </p:sp>
      <p:sp>
        <p:nvSpPr>
          <p:cNvPr id="5" name="Espace réservé du pied de page 4">
            <a:extLst>
              <a:ext uri="{FF2B5EF4-FFF2-40B4-BE49-F238E27FC236}">
                <a16:creationId xmlns:a16="http://schemas.microsoft.com/office/drawing/2014/main" xmlns="" id="{DE0F42F9-7631-4FF1-8EFA-2A7B6A60932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2EECA1A3-BEB6-4BCF-9366-9BE681F88D58}"/>
              </a:ext>
            </a:extLst>
          </p:cNvPr>
          <p:cNvSpPr>
            <a:spLocks noGrp="1"/>
          </p:cNvSpPr>
          <p:nvPr>
            <p:ph type="sldNum" sz="quarter" idx="12"/>
          </p:nvPr>
        </p:nvSpPr>
        <p:spPr/>
        <p:txBody>
          <a:bodyPr/>
          <a:lstStyle/>
          <a:p>
            <a:fld id="{1D291024-8D35-4E8D-A486-808D38505E46}" type="slidenum">
              <a:rPr lang="fr-FR" smtClean="0"/>
              <a:t>‹#›</a:t>
            </a:fld>
            <a:endParaRPr lang="fr-FR"/>
          </a:p>
        </p:txBody>
      </p:sp>
    </p:spTree>
    <p:extLst>
      <p:ext uri="{BB962C8B-B14F-4D97-AF65-F5344CB8AC3E}">
        <p14:creationId xmlns:p14="http://schemas.microsoft.com/office/powerpoint/2010/main" val="2668600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AA9275B6-1F3A-40EA-BA54-99005669DA02}"/>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xmlns="" id="{770C2DDA-6F5A-4A0E-A8BF-9323652F1795}"/>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BF1B616C-69C1-4C40-B76B-315C0796D63B}"/>
              </a:ext>
            </a:extLst>
          </p:cNvPr>
          <p:cNvSpPr>
            <a:spLocks noGrp="1"/>
          </p:cNvSpPr>
          <p:nvPr>
            <p:ph type="dt" sz="half" idx="10"/>
          </p:nvPr>
        </p:nvSpPr>
        <p:spPr/>
        <p:txBody>
          <a:bodyPr/>
          <a:lstStyle/>
          <a:p>
            <a:fld id="{A3A98622-5A18-43FC-9410-B43B21B12D8E}" type="datetimeFigureOut">
              <a:rPr lang="fr-FR" smtClean="0"/>
              <a:t>02/02/20</a:t>
            </a:fld>
            <a:endParaRPr lang="fr-FR"/>
          </a:p>
        </p:txBody>
      </p:sp>
      <p:sp>
        <p:nvSpPr>
          <p:cNvPr id="5" name="Espace réservé du pied de page 4">
            <a:extLst>
              <a:ext uri="{FF2B5EF4-FFF2-40B4-BE49-F238E27FC236}">
                <a16:creationId xmlns:a16="http://schemas.microsoft.com/office/drawing/2014/main" xmlns="" id="{5ED108E4-D2AF-4338-B1ED-6F4CE83BC68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AEF07C00-E132-48A8-B329-724560FB072A}"/>
              </a:ext>
            </a:extLst>
          </p:cNvPr>
          <p:cNvSpPr>
            <a:spLocks noGrp="1"/>
          </p:cNvSpPr>
          <p:nvPr>
            <p:ph type="sldNum" sz="quarter" idx="12"/>
          </p:nvPr>
        </p:nvSpPr>
        <p:spPr/>
        <p:txBody>
          <a:bodyPr/>
          <a:lstStyle/>
          <a:p>
            <a:fld id="{1D291024-8D35-4E8D-A486-808D38505E46}" type="slidenum">
              <a:rPr lang="fr-FR" smtClean="0"/>
              <a:t>‹#›</a:t>
            </a:fld>
            <a:endParaRPr lang="fr-FR"/>
          </a:p>
        </p:txBody>
      </p:sp>
    </p:spTree>
    <p:extLst>
      <p:ext uri="{BB962C8B-B14F-4D97-AF65-F5344CB8AC3E}">
        <p14:creationId xmlns:p14="http://schemas.microsoft.com/office/powerpoint/2010/main" val="174861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6836027-3EB0-4359-99BA-A13F1C57DB9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32E3E1DB-56FA-4FE3-BEC2-5E69CE501FDA}"/>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6EDC981E-E9AB-4C57-AC0F-AC8714492F12}"/>
              </a:ext>
            </a:extLst>
          </p:cNvPr>
          <p:cNvSpPr>
            <a:spLocks noGrp="1"/>
          </p:cNvSpPr>
          <p:nvPr>
            <p:ph type="dt" sz="half" idx="10"/>
          </p:nvPr>
        </p:nvSpPr>
        <p:spPr/>
        <p:txBody>
          <a:bodyPr/>
          <a:lstStyle/>
          <a:p>
            <a:fld id="{A3A98622-5A18-43FC-9410-B43B21B12D8E}" type="datetimeFigureOut">
              <a:rPr lang="fr-FR" smtClean="0"/>
              <a:t>02/02/20</a:t>
            </a:fld>
            <a:endParaRPr lang="fr-FR"/>
          </a:p>
        </p:txBody>
      </p:sp>
      <p:sp>
        <p:nvSpPr>
          <p:cNvPr id="5" name="Espace réservé du pied de page 4">
            <a:extLst>
              <a:ext uri="{FF2B5EF4-FFF2-40B4-BE49-F238E27FC236}">
                <a16:creationId xmlns:a16="http://schemas.microsoft.com/office/drawing/2014/main" xmlns="" id="{F3E62B76-7943-4D2F-A37B-15F73766449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EF00EB88-3E17-4816-B54E-B900D7FEE5CC}"/>
              </a:ext>
            </a:extLst>
          </p:cNvPr>
          <p:cNvSpPr>
            <a:spLocks noGrp="1"/>
          </p:cNvSpPr>
          <p:nvPr>
            <p:ph type="sldNum" sz="quarter" idx="12"/>
          </p:nvPr>
        </p:nvSpPr>
        <p:spPr/>
        <p:txBody>
          <a:bodyPr/>
          <a:lstStyle/>
          <a:p>
            <a:fld id="{1D291024-8D35-4E8D-A486-808D38505E46}" type="slidenum">
              <a:rPr lang="fr-FR" smtClean="0"/>
              <a:t>‹#›</a:t>
            </a:fld>
            <a:endParaRPr lang="fr-FR"/>
          </a:p>
        </p:txBody>
      </p:sp>
    </p:spTree>
    <p:extLst>
      <p:ext uri="{BB962C8B-B14F-4D97-AF65-F5344CB8AC3E}">
        <p14:creationId xmlns:p14="http://schemas.microsoft.com/office/powerpoint/2010/main" val="3762651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635014F-A95A-4872-8242-8BDE9D9C6E01}"/>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xmlns="" id="{A39E2A33-5B8D-49A8-BB72-DE1F6DF67DD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xmlns="" id="{85C666AE-7E5B-4882-A575-D48C3C8525DF}"/>
              </a:ext>
            </a:extLst>
          </p:cNvPr>
          <p:cNvSpPr>
            <a:spLocks noGrp="1"/>
          </p:cNvSpPr>
          <p:nvPr>
            <p:ph type="dt" sz="half" idx="10"/>
          </p:nvPr>
        </p:nvSpPr>
        <p:spPr/>
        <p:txBody>
          <a:bodyPr/>
          <a:lstStyle/>
          <a:p>
            <a:fld id="{A3A98622-5A18-43FC-9410-B43B21B12D8E}" type="datetimeFigureOut">
              <a:rPr lang="fr-FR" smtClean="0"/>
              <a:t>02/02/20</a:t>
            </a:fld>
            <a:endParaRPr lang="fr-FR"/>
          </a:p>
        </p:txBody>
      </p:sp>
      <p:sp>
        <p:nvSpPr>
          <p:cNvPr id="5" name="Espace réservé du pied de page 4">
            <a:extLst>
              <a:ext uri="{FF2B5EF4-FFF2-40B4-BE49-F238E27FC236}">
                <a16:creationId xmlns:a16="http://schemas.microsoft.com/office/drawing/2014/main" xmlns="" id="{FE044C2E-DEC5-451B-AA87-DF33A45CAE9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F8C369E9-21DA-4B58-B339-A0401BD80DFE}"/>
              </a:ext>
            </a:extLst>
          </p:cNvPr>
          <p:cNvSpPr>
            <a:spLocks noGrp="1"/>
          </p:cNvSpPr>
          <p:nvPr>
            <p:ph type="sldNum" sz="quarter" idx="12"/>
          </p:nvPr>
        </p:nvSpPr>
        <p:spPr/>
        <p:txBody>
          <a:bodyPr/>
          <a:lstStyle/>
          <a:p>
            <a:fld id="{1D291024-8D35-4E8D-A486-808D38505E46}" type="slidenum">
              <a:rPr lang="fr-FR" smtClean="0"/>
              <a:t>‹#›</a:t>
            </a:fld>
            <a:endParaRPr lang="fr-FR"/>
          </a:p>
        </p:txBody>
      </p:sp>
    </p:spTree>
    <p:extLst>
      <p:ext uri="{BB962C8B-B14F-4D97-AF65-F5344CB8AC3E}">
        <p14:creationId xmlns:p14="http://schemas.microsoft.com/office/powerpoint/2010/main" val="1055747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489DA50-93AE-497A-AFEB-65FEA237176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2708BE29-2673-4EEB-9C4A-BCA674050463}"/>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xmlns="" id="{449160F1-CFE4-468C-A445-000E85968D2B}"/>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xmlns="" id="{36C17407-CB60-4000-B416-4E6D7F84774B}"/>
              </a:ext>
            </a:extLst>
          </p:cNvPr>
          <p:cNvSpPr>
            <a:spLocks noGrp="1"/>
          </p:cNvSpPr>
          <p:nvPr>
            <p:ph type="dt" sz="half" idx="10"/>
          </p:nvPr>
        </p:nvSpPr>
        <p:spPr/>
        <p:txBody>
          <a:bodyPr/>
          <a:lstStyle/>
          <a:p>
            <a:fld id="{A3A98622-5A18-43FC-9410-B43B21B12D8E}" type="datetimeFigureOut">
              <a:rPr lang="fr-FR" smtClean="0"/>
              <a:t>02/02/20</a:t>
            </a:fld>
            <a:endParaRPr lang="fr-FR"/>
          </a:p>
        </p:txBody>
      </p:sp>
      <p:sp>
        <p:nvSpPr>
          <p:cNvPr id="6" name="Espace réservé du pied de page 5">
            <a:extLst>
              <a:ext uri="{FF2B5EF4-FFF2-40B4-BE49-F238E27FC236}">
                <a16:creationId xmlns:a16="http://schemas.microsoft.com/office/drawing/2014/main" xmlns="" id="{AD1B5639-4496-4524-9567-9FDA72E6D94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E7AFBF4E-7152-4A70-BAE0-53064ED46AC8}"/>
              </a:ext>
            </a:extLst>
          </p:cNvPr>
          <p:cNvSpPr>
            <a:spLocks noGrp="1"/>
          </p:cNvSpPr>
          <p:nvPr>
            <p:ph type="sldNum" sz="quarter" idx="12"/>
          </p:nvPr>
        </p:nvSpPr>
        <p:spPr/>
        <p:txBody>
          <a:bodyPr/>
          <a:lstStyle/>
          <a:p>
            <a:fld id="{1D291024-8D35-4E8D-A486-808D38505E46}" type="slidenum">
              <a:rPr lang="fr-FR" smtClean="0"/>
              <a:t>‹#›</a:t>
            </a:fld>
            <a:endParaRPr lang="fr-FR"/>
          </a:p>
        </p:txBody>
      </p:sp>
    </p:spTree>
    <p:extLst>
      <p:ext uri="{BB962C8B-B14F-4D97-AF65-F5344CB8AC3E}">
        <p14:creationId xmlns:p14="http://schemas.microsoft.com/office/powerpoint/2010/main" val="142262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19D469C-81E1-4D6A-8A31-3349B1617AD6}"/>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xmlns="" id="{41275360-4289-434E-A528-97D5B6E4A8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xmlns="" id="{E1F8A382-8715-4502-A1D5-1059AA205FA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xmlns="" id="{1859F3E8-0F44-49D0-B7E5-FD024CAF5F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xmlns="" id="{F5E64B56-B1F9-41EC-9FB6-56C74E4AE0DE}"/>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xmlns="" id="{3DB56D76-03B3-41C9-821A-777AEDE83D32}"/>
              </a:ext>
            </a:extLst>
          </p:cNvPr>
          <p:cNvSpPr>
            <a:spLocks noGrp="1"/>
          </p:cNvSpPr>
          <p:nvPr>
            <p:ph type="dt" sz="half" idx="10"/>
          </p:nvPr>
        </p:nvSpPr>
        <p:spPr/>
        <p:txBody>
          <a:bodyPr/>
          <a:lstStyle/>
          <a:p>
            <a:fld id="{A3A98622-5A18-43FC-9410-B43B21B12D8E}" type="datetimeFigureOut">
              <a:rPr lang="fr-FR" smtClean="0"/>
              <a:t>02/02/20</a:t>
            </a:fld>
            <a:endParaRPr lang="fr-FR"/>
          </a:p>
        </p:txBody>
      </p:sp>
      <p:sp>
        <p:nvSpPr>
          <p:cNvPr id="8" name="Espace réservé du pied de page 7">
            <a:extLst>
              <a:ext uri="{FF2B5EF4-FFF2-40B4-BE49-F238E27FC236}">
                <a16:creationId xmlns:a16="http://schemas.microsoft.com/office/drawing/2014/main" xmlns="" id="{3A540B91-2F00-4ACE-9ABD-0738E4E736D9}"/>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xmlns="" id="{FFA99300-E354-403F-B6E6-627898CB89FC}"/>
              </a:ext>
            </a:extLst>
          </p:cNvPr>
          <p:cNvSpPr>
            <a:spLocks noGrp="1"/>
          </p:cNvSpPr>
          <p:nvPr>
            <p:ph type="sldNum" sz="quarter" idx="12"/>
          </p:nvPr>
        </p:nvSpPr>
        <p:spPr/>
        <p:txBody>
          <a:bodyPr/>
          <a:lstStyle/>
          <a:p>
            <a:fld id="{1D291024-8D35-4E8D-A486-808D38505E46}" type="slidenum">
              <a:rPr lang="fr-FR" smtClean="0"/>
              <a:t>‹#›</a:t>
            </a:fld>
            <a:endParaRPr lang="fr-FR"/>
          </a:p>
        </p:txBody>
      </p:sp>
    </p:spTree>
    <p:extLst>
      <p:ext uri="{BB962C8B-B14F-4D97-AF65-F5344CB8AC3E}">
        <p14:creationId xmlns:p14="http://schemas.microsoft.com/office/powerpoint/2010/main" val="3655071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62F8F23-EA17-4FF0-B818-763E431F29B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xmlns="" id="{B92FD886-F51F-4A21-806C-7568662FA620}"/>
              </a:ext>
            </a:extLst>
          </p:cNvPr>
          <p:cNvSpPr>
            <a:spLocks noGrp="1"/>
          </p:cNvSpPr>
          <p:nvPr>
            <p:ph type="dt" sz="half" idx="10"/>
          </p:nvPr>
        </p:nvSpPr>
        <p:spPr/>
        <p:txBody>
          <a:bodyPr/>
          <a:lstStyle/>
          <a:p>
            <a:fld id="{A3A98622-5A18-43FC-9410-B43B21B12D8E}" type="datetimeFigureOut">
              <a:rPr lang="fr-FR" smtClean="0"/>
              <a:t>02/02/20</a:t>
            </a:fld>
            <a:endParaRPr lang="fr-FR"/>
          </a:p>
        </p:txBody>
      </p:sp>
      <p:sp>
        <p:nvSpPr>
          <p:cNvPr id="4" name="Espace réservé du pied de page 3">
            <a:extLst>
              <a:ext uri="{FF2B5EF4-FFF2-40B4-BE49-F238E27FC236}">
                <a16:creationId xmlns:a16="http://schemas.microsoft.com/office/drawing/2014/main" xmlns="" id="{3371A98C-807E-49AA-A787-A3ED6F33178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xmlns="" id="{C738E240-2908-4F1A-AECD-9281A9706570}"/>
              </a:ext>
            </a:extLst>
          </p:cNvPr>
          <p:cNvSpPr>
            <a:spLocks noGrp="1"/>
          </p:cNvSpPr>
          <p:nvPr>
            <p:ph type="sldNum" sz="quarter" idx="12"/>
          </p:nvPr>
        </p:nvSpPr>
        <p:spPr/>
        <p:txBody>
          <a:bodyPr/>
          <a:lstStyle/>
          <a:p>
            <a:fld id="{1D291024-8D35-4E8D-A486-808D38505E46}" type="slidenum">
              <a:rPr lang="fr-FR" smtClean="0"/>
              <a:t>‹#›</a:t>
            </a:fld>
            <a:endParaRPr lang="fr-FR"/>
          </a:p>
        </p:txBody>
      </p:sp>
    </p:spTree>
    <p:extLst>
      <p:ext uri="{BB962C8B-B14F-4D97-AF65-F5344CB8AC3E}">
        <p14:creationId xmlns:p14="http://schemas.microsoft.com/office/powerpoint/2010/main" val="3866837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22A96EC8-09BD-46EB-92AC-C4C84FE96154}"/>
              </a:ext>
            </a:extLst>
          </p:cNvPr>
          <p:cNvSpPr>
            <a:spLocks noGrp="1"/>
          </p:cNvSpPr>
          <p:nvPr>
            <p:ph type="dt" sz="half" idx="10"/>
          </p:nvPr>
        </p:nvSpPr>
        <p:spPr/>
        <p:txBody>
          <a:bodyPr/>
          <a:lstStyle/>
          <a:p>
            <a:fld id="{A3A98622-5A18-43FC-9410-B43B21B12D8E}" type="datetimeFigureOut">
              <a:rPr lang="fr-FR" smtClean="0"/>
              <a:t>02/02/20</a:t>
            </a:fld>
            <a:endParaRPr lang="fr-FR"/>
          </a:p>
        </p:txBody>
      </p:sp>
      <p:sp>
        <p:nvSpPr>
          <p:cNvPr id="3" name="Espace réservé du pied de page 2">
            <a:extLst>
              <a:ext uri="{FF2B5EF4-FFF2-40B4-BE49-F238E27FC236}">
                <a16:creationId xmlns:a16="http://schemas.microsoft.com/office/drawing/2014/main" xmlns="" id="{26F43394-880C-424E-A58E-8BD8573BC3A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xmlns="" id="{1E2C2F01-DC1E-47AC-B1E8-D64D93C47013}"/>
              </a:ext>
            </a:extLst>
          </p:cNvPr>
          <p:cNvSpPr>
            <a:spLocks noGrp="1"/>
          </p:cNvSpPr>
          <p:nvPr>
            <p:ph type="sldNum" sz="quarter" idx="12"/>
          </p:nvPr>
        </p:nvSpPr>
        <p:spPr/>
        <p:txBody>
          <a:bodyPr/>
          <a:lstStyle/>
          <a:p>
            <a:fld id="{1D291024-8D35-4E8D-A486-808D38505E46}" type="slidenum">
              <a:rPr lang="fr-FR" smtClean="0"/>
              <a:t>‹#›</a:t>
            </a:fld>
            <a:endParaRPr lang="fr-FR"/>
          </a:p>
        </p:txBody>
      </p:sp>
    </p:spTree>
    <p:extLst>
      <p:ext uri="{BB962C8B-B14F-4D97-AF65-F5344CB8AC3E}">
        <p14:creationId xmlns:p14="http://schemas.microsoft.com/office/powerpoint/2010/main" val="2237719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C8EB4ED-A380-484D-A0B4-FA15E700CF3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xmlns="" id="{74FC1E81-26F3-4D3C-9519-DA00E9FD86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xmlns="" id="{7B9B6894-B310-4D19-9000-DD72B8E662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4B8199F7-C867-4C60-9F3E-FA7AB9BC951A}"/>
              </a:ext>
            </a:extLst>
          </p:cNvPr>
          <p:cNvSpPr>
            <a:spLocks noGrp="1"/>
          </p:cNvSpPr>
          <p:nvPr>
            <p:ph type="dt" sz="half" idx="10"/>
          </p:nvPr>
        </p:nvSpPr>
        <p:spPr/>
        <p:txBody>
          <a:bodyPr/>
          <a:lstStyle/>
          <a:p>
            <a:fld id="{A3A98622-5A18-43FC-9410-B43B21B12D8E}" type="datetimeFigureOut">
              <a:rPr lang="fr-FR" smtClean="0"/>
              <a:t>02/02/20</a:t>
            </a:fld>
            <a:endParaRPr lang="fr-FR"/>
          </a:p>
        </p:txBody>
      </p:sp>
      <p:sp>
        <p:nvSpPr>
          <p:cNvPr id="6" name="Espace réservé du pied de page 5">
            <a:extLst>
              <a:ext uri="{FF2B5EF4-FFF2-40B4-BE49-F238E27FC236}">
                <a16:creationId xmlns:a16="http://schemas.microsoft.com/office/drawing/2014/main" xmlns="" id="{3673DA28-E122-4357-8530-E4D74FA6E46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EBB899C0-6D9C-41B8-ABCF-6733D3C0A90A}"/>
              </a:ext>
            </a:extLst>
          </p:cNvPr>
          <p:cNvSpPr>
            <a:spLocks noGrp="1"/>
          </p:cNvSpPr>
          <p:nvPr>
            <p:ph type="sldNum" sz="quarter" idx="12"/>
          </p:nvPr>
        </p:nvSpPr>
        <p:spPr/>
        <p:txBody>
          <a:bodyPr/>
          <a:lstStyle/>
          <a:p>
            <a:fld id="{1D291024-8D35-4E8D-A486-808D38505E46}" type="slidenum">
              <a:rPr lang="fr-FR" smtClean="0"/>
              <a:t>‹#›</a:t>
            </a:fld>
            <a:endParaRPr lang="fr-FR"/>
          </a:p>
        </p:txBody>
      </p:sp>
    </p:spTree>
    <p:extLst>
      <p:ext uri="{BB962C8B-B14F-4D97-AF65-F5344CB8AC3E}">
        <p14:creationId xmlns:p14="http://schemas.microsoft.com/office/powerpoint/2010/main" val="504628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B3D9325-9BCE-4244-AC16-4032B041829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xmlns="" id="{7F16448C-B980-436C-96C4-CD73F1D32E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xmlns="" id="{7E818A2A-D74D-4C9C-971C-A6F5870E6C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AFCDF416-8C20-4671-BC8F-051C4C5966F4}"/>
              </a:ext>
            </a:extLst>
          </p:cNvPr>
          <p:cNvSpPr>
            <a:spLocks noGrp="1"/>
          </p:cNvSpPr>
          <p:nvPr>
            <p:ph type="dt" sz="half" idx="10"/>
          </p:nvPr>
        </p:nvSpPr>
        <p:spPr/>
        <p:txBody>
          <a:bodyPr/>
          <a:lstStyle/>
          <a:p>
            <a:fld id="{A3A98622-5A18-43FC-9410-B43B21B12D8E}" type="datetimeFigureOut">
              <a:rPr lang="fr-FR" smtClean="0"/>
              <a:t>02/02/20</a:t>
            </a:fld>
            <a:endParaRPr lang="fr-FR"/>
          </a:p>
        </p:txBody>
      </p:sp>
      <p:sp>
        <p:nvSpPr>
          <p:cNvPr id="6" name="Espace réservé du pied de page 5">
            <a:extLst>
              <a:ext uri="{FF2B5EF4-FFF2-40B4-BE49-F238E27FC236}">
                <a16:creationId xmlns:a16="http://schemas.microsoft.com/office/drawing/2014/main" xmlns="" id="{34DB4C6D-4FA5-4FCC-99EE-7AEE2A728D1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0193C80C-D52A-499B-8DE3-4E050E0290A8}"/>
              </a:ext>
            </a:extLst>
          </p:cNvPr>
          <p:cNvSpPr>
            <a:spLocks noGrp="1"/>
          </p:cNvSpPr>
          <p:nvPr>
            <p:ph type="sldNum" sz="quarter" idx="12"/>
          </p:nvPr>
        </p:nvSpPr>
        <p:spPr/>
        <p:txBody>
          <a:bodyPr/>
          <a:lstStyle/>
          <a:p>
            <a:fld id="{1D291024-8D35-4E8D-A486-808D38505E46}" type="slidenum">
              <a:rPr lang="fr-FR" smtClean="0"/>
              <a:t>‹#›</a:t>
            </a:fld>
            <a:endParaRPr lang="fr-FR"/>
          </a:p>
        </p:txBody>
      </p:sp>
    </p:spTree>
    <p:extLst>
      <p:ext uri="{BB962C8B-B14F-4D97-AF65-F5344CB8AC3E}">
        <p14:creationId xmlns:p14="http://schemas.microsoft.com/office/powerpoint/2010/main" val="384034240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CB638B71-E8E2-400F-89BB-1AEF405F19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xmlns="" id="{81DAB009-31FD-43BF-8ED8-4A7573C9C2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9C395301-D0D5-454B-BF89-AC0E36E086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A98622-5A18-43FC-9410-B43B21B12D8E}" type="datetimeFigureOut">
              <a:rPr lang="fr-FR" smtClean="0"/>
              <a:t>02/02/20</a:t>
            </a:fld>
            <a:endParaRPr lang="fr-FR"/>
          </a:p>
        </p:txBody>
      </p:sp>
      <p:sp>
        <p:nvSpPr>
          <p:cNvPr id="5" name="Espace réservé du pied de page 4">
            <a:extLst>
              <a:ext uri="{FF2B5EF4-FFF2-40B4-BE49-F238E27FC236}">
                <a16:creationId xmlns:a16="http://schemas.microsoft.com/office/drawing/2014/main" xmlns="" id="{62A8B5C4-A9DC-4945-A9C5-A37E684755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xmlns="" id="{7FB2AADF-825B-48BD-B012-CA63B3F345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291024-8D35-4E8D-A486-808D38505E46}" type="slidenum">
              <a:rPr lang="fr-FR" smtClean="0"/>
              <a:t>‹#›</a:t>
            </a:fld>
            <a:endParaRPr lang="fr-FR"/>
          </a:p>
        </p:txBody>
      </p:sp>
    </p:spTree>
    <p:extLst>
      <p:ext uri="{BB962C8B-B14F-4D97-AF65-F5344CB8AC3E}">
        <p14:creationId xmlns:p14="http://schemas.microsoft.com/office/powerpoint/2010/main" val="2410067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65F15FE-972D-4C89-8D65-8A4DBEC55224}"/>
              </a:ext>
            </a:extLst>
          </p:cNvPr>
          <p:cNvSpPr>
            <a:spLocks noGrp="1"/>
          </p:cNvSpPr>
          <p:nvPr>
            <p:ph type="ctrTitle"/>
          </p:nvPr>
        </p:nvSpPr>
        <p:spPr>
          <a:xfrm>
            <a:off x="1246909" y="1122363"/>
            <a:ext cx="9767455" cy="3283382"/>
          </a:xfrm>
        </p:spPr>
        <p:txBody>
          <a:bodyPr>
            <a:normAutofit/>
          </a:bodyPr>
          <a:lstStyle/>
          <a:p>
            <a:r>
              <a:rPr lang="fr-FR" sz="4400" b="1" i="1" dirty="0">
                <a:latin typeface="Book Antiqua" panose="02040602050305030304" pitchFamily="18" charset="0"/>
              </a:rPr>
              <a:t>Le Pouvoir, le </a:t>
            </a:r>
            <a:r>
              <a:rPr lang="fr-FR" sz="4400" b="1" dirty="0">
                <a:latin typeface="Book Antiqua" panose="02040602050305030304" pitchFamily="18" charset="0"/>
              </a:rPr>
              <a:t>Politique</a:t>
            </a:r>
            <a:r>
              <a:rPr lang="fr-FR" sz="4400" b="1" i="1" dirty="0">
                <a:latin typeface="Book Antiqua" panose="02040602050305030304" pitchFamily="18" charset="0"/>
              </a:rPr>
              <a:t> : </a:t>
            </a:r>
            <a:br>
              <a:rPr lang="fr-FR" sz="4400" b="1" i="1" dirty="0">
                <a:latin typeface="Book Antiqua" panose="02040602050305030304" pitchFamily="18" charset="0"/>
              </a:rPr>
            </a:br>
            <a:r>
              <a:rPr lang="fr-FR" sz="4400" b="1" i="1" dirty="0">
                <a:latin typeface="Book Antiqua" panose="02040602050305030304" pitchFamily="18" charset="0"/>
              </a:rPr>
              <a:t>seize </a:t>
            </a:r>
            <a:r>
              <a:rPr lang="fr-FR" sz="4000" b="1" i="1" dirty="0">
                <a:latin typeface="Book Antiqua" panose="02040602050305030304" pitchFamily="18" charset="0"/>
              </a:rPr>
              <a:t>siècles</a:t>
            </a:r>
            <a:r>
              <a:rPr lang="fr-FR" sz="4400" b="1" i="1" dirty="0">
                <a:latin typeface="Book Antiqua" panose="02040602050305030304" pitchFamily="18" charset="0"/>
              </a:rPr>
              <a:t> pour retrouver Aristote... </a:t>
            </a:r>
            <a:br>
              <a:rPr lang="fr-FR" sz="4400" b="1" i="1" dirty="0">
                <a:latin typeface="Book Antiqua" panose="02040602050305030304" pitchFamily="18" charset="0"/>
              </a:rPr>
            </a:br>
            <a:r>
              <a:rPr lang="fr-FR" sz="4400" b="1" i="1" dirty="0">
                <a:latin typeface="Book Antiqua" panose="02040602050305030304" pitchFamily="18" charset="0"/>
              </a:rPr>
              <a:t>et s'en débarrasser </a:t>
            </a:r>
            <a:br>
              <a:rPr lang="fr-FR" sz="4400" b="1" i="1" dirty="0">
                <a:latin typeface="Book Antiqua" panose="02040602050305030304" pitchFamily="18" charset="0"/>
              </a:rPr>
            </a:br>
            <a:r>
              <a:rPr lang="fr-FR" sz="4400" b="1" i="1" dirty="0">
                <a:latin typeface="Book Antiqua" panose="02040602050305030304" pitchFamily="18" charset="0"/>
              </a:rPr>
              <a:t>(IV</a:t>
            </a:r>
            <a:r>
              <a:rPr lang="fr-FR" sz="4400" b="1" i="1" baseline="30000" dirty="0">
                <a:latin typeface="Book Antiqua" panose="02040602050305030304" pitchFamily="18" charset="0"/>
              </a:rPr>
              <a:t>e</a:t>
            </a:r>
            <a:r>
              <a:rPr lang="fr-FR" sz="4400" b="1" i="1" dirty="0">
                <a:latin typeface="Book Antiqua" panose="02040602050305030304" pitchFamily="18" charset="0"/>
              </a:rPr>
              <a:t> s. avant-XIII</a:t>
            </a:r>
            <a:r>
              <a:rPr lang="fr-FR" sz="4400" b="1" i="1" baseline="30000" dirty="0">
                <a:latin typeface="Book Antiqua" panose="02040602050305030304" pitchFamily="18" charset="0"/>
              </a:rPr>
              <a:t>e</a:t>
            </a:r>
            <a:r>
              <a:rPr lang="fr-FR" sz="4400" b="1" i="1" dirty="0">
                <a:latin typeface="Book Antiqua" panose="02040602050305030304" pitchFamily="18" charset="0"/>
              </a:rPr>
              <a:t> s. après)</a:t>
            </a:r>
            <a:endParaRPr lang="fr-FR" sz="4400" dirty="0">
              <a:latin typeface="Book Antiqua" panose="02040602050305030304" pitchFamily="18" charset="0"/>
            </a:endParaRPr>
          </a:p>
        </p:txBody>
      </p:sp>
      <p:sp>
        <p:nvSpPr>
          <p:cNvPr id="3" name="Sous-titre 2">
            <a:extLst>
              <a:ext uri="{FF2B5EF4-FFF2-40B4-BE49-F238E27FC236}">
                <a16:creationId xmlns:a16="http://schemas.microsoft.com/office/drawing/2014/main" xmlns="" id="{85FE0D04-2E9E-4F7B-9E4A-EAE42F9073C0}"/>
              </a:ext>
            </a:extLst>
          </p:cNvPr>
          <p:cNvSpPr>
            <a:spLocks noGrp="1"/>
          </p:cNvSpPr>
          <p:nvPr>
            <p:ph type="subTitle" idx="1"/>
          </p:nvPr>
        </p:nvSpPr>
        <p:spPr>
          <a:xfrm>
            <a:off x="1524000" y="4253344"/>
            <a:ext cx="9144000" cy="1004455"/>
          </a:xfrm>
        </p:spPr>
        <p:txBody>
          <a:bodyPr/>
          <a:lstStyle/>
          <a:p>
            <a:endParaRPr lang="fr-FR" dirty="0"/>
          </a:p>
          <a:p>
            <a:r>
              <a:rPr lang="fr-FR" sz="3200" dirty="0">
                <a:latin typeface="Book Antiqua" panose="02040602050305030304" pitchFamily="18" charset="0"/>
              </a:rPr>
              <a:t>Guy </a:t>
            </a:r>
            <a:r>
              <a:rPr lang="fr-FR" sz="3200" dirty="0" err="1">
                <a:latin typeface="Book Antiqua" panose="02040602050305030304" pitchFamily="18" charset="0"/>
              </a:rPr>
              <a:t>Lobrichon</a:t>
            </a:r>
            <a:r>
              <a:rPr lang="fr-FR" sz="3200" dirty="0">
                <a:latin typeface="Book Antiqua" panose="02040602050305030304" pitchFamily="18" charset="0"/>
              </a:rPr>
              <a:t> (Université d’Avignon)</a:t>
            </a:r>
          </a:p>
        </p:txBody>
      </p:sp>
    </p:spTree>
    <p:extLst>
      <p:ext uri="{BB962C8B-B14F-4D97-AF65-F5344CB8AC3E}">
        <p14:creationId xmlns:p14="http://schemas.microsoft.com/office/powerpoint/2010/main" val="2612895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BE170C8-54F5-9A45-A73C-B9FA897F437A}"/>
              </a:ext>
            </a:extLst>
          </p:cNvPr>
          <p:cNvSpPr>
            <a:spLocks noGrp="1"/>
          </p:cNvSpPr>
          <p:nvPr>
            <p:ph type="title"/>
          </p:nvPr>
        </p:nvSpPr>
        <p:spPr/>
        <p:txBody>
          <a:bodyPr>
            <a:normAutofit/>
          </a:bodyPr>
          <a:lstStyle/>
          <a:p>
            <a:pPr algn="ctr"/>
            <a:r>
              <a:rPr lang="fr-FR" sz="2800" dirty="0">
                <a:latin typeface="Book Antiqua" panose="02040602050305030304" pitchFamily="18" charset="0"/>
              </a:rPr>
              <a:t>Les trois régimes, d’Aristote à Thomas d’Aquin</a:t>
            </a:r>
          </a:p>
        </p:txBody>
      </p:sp>
      <p:graphicFrame>
        <p:nvGraphicFramePr>
          <p:cNvPr id="4" name="Espace réservé du contenu 3">
            <a:extLst>
              <a:ext uri="{FF2B5EF4-FFF2-40B4-BE49-F238E27FC236}">
                <a16:creationId xmlns:a16="http://schemas.microsoft.com/office/drawing/2014/main" xmlns="" id="{1A6F23EA-A0B4-ED4F-B457-4163D6822EB9}"/>
              </a:ext>
            </a:extLst>
          </p:cNvPr>
          <p:cNvGraphicFramePr>
            <a:graphicFrameLocks noGrp="1"/>
          </p:cNvGraphicFramePr>
          <p:nvPr>
            <p:ph idx="1"/>
          </p:nvPr>
        </p:nvGraphicFramePr>
        <p:xfrm>
          <a:off x="3187382" y="3147854"/>
          <a:ext cx="5817235" cy="1706879"/>
        </p:xfrm>
        <a:graphic>
          <a:graphicData uri="http://schemas.openxmlformats.org/drawingml/2006/table">
            <a:tbl>
              <a:tblPr firstRow="1" firstCol="1" bandRow="1">
                <a:tableStyleId>{5C22544A-7EE6-4342-B048-85BDC9FD1C3A}</a:tableStyleId>
              </a:tblPr>
              <a:tblGrid>
                <a:gridCol w="1938655">
                  <a:extLst>
                    <a:ext uri="{9D8B030D-6E8A-4147-A177-3AD203B41FA5}">
                      <a16:colId xmlns:a16="http://schemas.microsoft.com/office/drawing/2014/main" xmlns="" val="4069956377"/>
                    </a:ext>
                  </a:extLst>
                </a:gridCol>
                <a:gridCol w="1939290">
                  <a:extLst>
                    <a:ext uri="{9D8B030D-6E8A-4147-A177-3AD203B41FA5}">
                      <a16:colId xmlns:a16="http://schemas.microsoft.com/office/drawing/2014/main" xmlns="" val="3733123798"/>
                    </a:ext>
                  </a:extLst>
                </a:gridCol>
                <a:gridCol w="1939290">
                  <a:extLst>
                    <a:ext uri="{9D8B030D-6E8A-4147-A177-3AD203B41FA5}">
                      <a16:colId xmlns:a16="http://schemas.microsoft.com/office/drawing/2014/main" xmlns="" val="4270781173"/>
                    </a:ext>
                  </a:extLst>
                </a:gridCol>
              </a:tblGrid>
              <a:tr h="0">
                <a:tc>
                  <a:txBody>
                    <a:bodyPr/>
                    <a:lstStyle/>
                    <a:p>
                      <a:pPr algn="ctr">
                        <a:spcAft>
                          <a:spcPts val="0"/>
                        </a:spcAft>
                      </a:pPr>
                      <a:r>
                        <a:rPr lang="fr-FR" sz="1400">
                          <a:effectLst/>
                        </a:rPr>
                        <a:t> </a:t>
                      </a:r>
                      <a:endParaRPr lang="fr-F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1400">
                          <a:effectLst/>
                        </a:rPr>
                        <a:t>Aristote</a:t>
                      </a:r>
                      <a:endParaRPr lang="fr-F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1400">
                          <a:effectLst/>
                        </a:rPr>
                        <a:t>Thomas d’Aquin</a:t>
                      </a:r>
                      <a:endParaRPr lang="fr-F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934936508"/>
                  </a:ext>
                </a:extLst>
              </a:tr>
              <a:tr h="0">
                <a:tc rowSpan="3">
                  <a:txBody>
                    <a:bodyPr/>
                    <a:lstStyle/>
                    <a:p>
                      <a:pPr>
                        <a:spcAft>
                          <a:spcPts val="0"/>
                        </a:spcAft>
                      </a:pPr>
                      <a:r>
                        <a:rPr lang="fr-FR" sz="1400">
                          <a:effectLst/>
                        </a:rPr>
                        <a:t>Régime juste</a:t>
                      </a:r>
                      <a:endParaRPr lang="fr-F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fr-FR" sz="1400">
                          <a:effectLst/>
                        </a:rPr>
                        <a:t>monarchie</a:t>
                      </a:r>
                      <a:endParaRPr lang="fr-F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fr-FR" sz="1400">
                          <a:effectLst/>
                        </a:rPr>
                        <a:t>royauté</a:t>
                      </a:r>
                      <a:endParaRPr lang="fr-F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433241407"/>
                  </a:ext>
                </a:extLst>
              </a:tr>
              <a:tr h="0">
                <a:tc vMerge="1">
                  <a:txBody>
                    <a:bodyPr/>
                    <a:lstStyle/>
                    <a:p>
                      <a:endParaRPr lang="fr-FR"/>
                    </a:p>
                  </a:txBody>
                  <a:tcPr/>
                </a:tc>
                <a:tc>
                  <a:txBody>
                    <a:bodyPr/>
                    <a:lstStyle/>
                    <a:p>
                      <a:pPr>
                        <a:spcAft>
                          <a:spcPts val="0"/>
                        </a:spcAft>
                      </a:pPr>
                      <a:r>
                        <a:rPr lang="fr-FR" sz="1400">
                          <a:effectLst/>
                        </a:rPr>
                        <a:t>aristocratie</a:t>
                      </a:r>
                      <a:endParaRPr lang="fr-F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fr-FR" sz="1400">
                          <a:effectLst/>
                        </a:rPr>
                        <a:t>aristocratie</a:t>
                      </a:r>
                      <a:endParaRPr lang="fr-F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550585119"/>
                  </a:ext>
                </a:extLst>
              </a:tr>
              <a:tr h="0">
                <a:tc vMerge="1">
                  <a:txBody>
                    <a:bodyPr/>
                    <a:lstStyle/>
                    <a:p>
                      <a:endParaRPr lang="fr-FR"/>
                    </a:p>
                  </a:txBody>
                  <a:tcPr/>
                </a:tc>
                <a:tc>
                  <a:txBody>
                    <a:bodyPr/>
                    <a:lstStyle/>
                    <a:p>
                      <a:pPr>
                        <a:spcAft>
                          <a:spcPts val="0"/>
                        </a:spcAft>
                      </a:pPr>
                      <a:r>
                        <a:rPr lang="fr-FR" sz="1400">
                          <a:effectLst/>
                        </a:rPr>
                        <a:t>démocratie (politeia)</a:t>
                      </a:r>
                      <a:endParaRPr lang="fr-F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fr-FR" sz="1400">
                          <a:effectLst/>
                        </a:rPr>
                        <a:t>république (politeia)</a:t>
                      </a:r>
                      <a:endParaRPr lang="fr-F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947711246"/>
                  </a:ext>
                </a:extLst>
              </a:tr>
              <a:tr h="0">
                <a:tc gridSpan="3">
                  <a:txBody>
                    <a:bodyPr/>
                    <a:lstStyle/>
                    <a:p>
                      <a:pPr>
                        <a:spcAft>
                          <a:spcPts val="0"/>
                        </a:spcAft>
                      </a:pPr>
                      <a:r>
                        <a:rPr lang="fr-FR" sz="1400">
                          <a:effectLst/>
                        </a:rPr>
                        <a:t> </a:t>
                      </a:r>
                      <a:endParaRPr lang="fr-F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xmlns="" val="791016100"/>
                  </a:ext>
                </a:extLst>
              </a:tr>
              <a:tr h="0">
                <a:tc rowSpan="3">
                  <a:txBody>
                    <a:bodyPr/>
                    <a:lstStyle/>
                    <a:p>
                      <a:pPr>
                        <a:spcAft>
                          <a:spcPts val="0"/>
                        </a:spcAft>
                      </a:pPr>
                      <a:r>
                        <a:rPr lang="fr-FR" sz="1400">
                          <a:effectLst/>
                        </a:rPr>
                        <a:t>Régime injuste</a:t>
                      </a:r>
                      <a:endParaRPr lang="fr-F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fr-FR" sz="1400">
                          <a:effectLst/>
                        </a:rPr>
                        <a:t>tyrannie</a:t>
                      </a:r>
                      <a:endParaRPr lang="fr-F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fr-FR" sz="1400">
                          <a:effectLst/>
                        </a:rPr>
                        <a:t>tyrannie</a:t>
                      </a:r>
                      <a:endParaRPr lang="fr-F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121944020"/>
                  </a:ext>
                </a:extLst>
              </a:tr>
              <a:tr h="0">
                <a:tc vMerge="1">
                  <a:txBody>
                    <a:bodyPr/>
                    <a:lstStyle/>
                    <a:p>
                      <a:endParaRPr lang="fr-FR"/>
                    </a:p>
                  </a:txBody>
                  <a:tcPr/>
                </a:tc>
                <a:tc>
                  <a:txBody>
                    <a:bodyPr/>
                    <a:lstStyle/>
                    <a:p>
                      <a:pPr>
                        <a:spcAft>
                          <a:spcPts val="0"/>
                        </a:spcAft>
                      </a:pPr>
                      <a:r>
                        <a:rPr lang="fr-FR" sz="1400">
                          <a:effectLst/>
                        </a:rPr>
                        <a:t>oligarchie</a:t>
                      </a:r>
                      <a:endParaRPr lang="fr-F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fr-FR" sz="1400">
                          <a:effectLst/>
                        </a:rPr>
                        <a:t>oligarchie</a:t>
                      </a:r>
                      <a:endParaRPr lang="fr-F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569972312"/>
                  </a:ext>
                </a:extLst>
              </a:tr>
              <a:tr h="0">
                <a:tc vMerge="1">
                  <a:txBody>
                    <a:bodyPr/>
                    <a:lstStyle/>
                    <a:p>
                      <a:endParaRPr lang="fr-FR"/>
                    </a:p>
                  </a:txBody>
                  <a:tcPr/>
                </a:tc>
                <a:tc>
                  <a:txBody>
                    <a:bodyPr/>
                    <a:lstStyle/>
                    <a:p>
                      <a:pPr>
                        <a:spcAft>
                          <a:spcPts val="0"/>
                        </a:spcAft>
                      </a:pPr>
                      <a:r>
                        <a:rPr lang="fr-FR" sz="1400">
                          <a:effectLst/>
                        </a:rPr>
                        <a:t>anarchie</a:t>
                      </a:r>
                      <a:endParaRPr lang="fr-F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fr-FR" sz="1400" dirty="0">
                          <a:effectLst/>
                        </a:rPr>
                        <a:t>démocratie</a:t>
                      </a:r>
                      <a:endParaRPr lang="fr-F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528808811"/>
                  </a:ext>
                </a:extLst>
              </a:tr>
            </a:tbl>
          </a:graphicData>
        </a:graphic>
      </p:graphicFrame>
    </p:spTree>
    <p:extLst>
      <p:ext uri="{BB962C8B-B14F-4D97-AF65-F5344CB8AC3E}">
        <p14:creationId xmlns:p14="http://schemas.microsoft.com/office/powerpoint/2010/main" val="363678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D6067CC-253F-4E72-81F2-BA63E987E3EC}"/>
              </a:ext>
            </a:extLst>
          </p:cNvPr>
          <p:cNvSpPr>
            <a:spLocks noGrp="1"/>
          </p:cNvSpPr>
          <p:nvPr>
            <p:ph type="title"/>
          </p:nvPr>
        </p:nvSpPr>
        <p:spPr/>
        <p:txBody>
          <a:bodyPr/>
          <a:lstStyle/>
          <a:p>
            <a:pPr algn="ctr"/>
            <a:r>
              <a:rPr lang="fr-FR" b="1" dirty="0">
                <a:latin typeface="Baskerville" panose="02020502070401020303" pitchFamily="18" charset="0"/>
                <a:ea typeface="Baskerville" panose="02020502070401020303" pitchFamily="18" charset="0"/>
              </a:rPr>
              <a:t>Plan</a:t>
            </a:r>
          </a:p>
        </p:txBody>
      </p:sp>
      <p:sp>
        <p:nvSpPr>
          <p:cNvPr id="3" name="Espace réservé du contenu 2">
            <a:extLst>
              <a:ext uri="{FF2B5EF4-FFF2-40B4-BE49-F238E27FC236}">
                <a16:creationId xmlns:a16="http://schemas.microsoft.com/office/drawing/2014/main" xmlns="" id="{4AE8C5BB-1D5D-4EE6-BE2D-B822E9FF7F6D}"/>
              </a:ext>
            </a:extLst>
          </p:cNvPr>
          <p:cNvSpPr>
            <a:spLocks noGrp="1"/>
          </p:cNvSpPr>
          <p:nvPr>
            <p:ph idx="1"/>
          </p:nvPr>
        </p:nvSpPr>
        <p:spPr>
          <a:xfrm>
            <a:off x="396240" y="1825625"/>
            <a:ext cx="11384280" cy="4351338"/>
          </a:xfrm>
        </p:spPr>
        <p:txBody>
          <a:bodyPr/>
          <a:lstStyle/>
          <a:p>
            <a:pPr marL="0" indent="0">
              <a:buNone/>
            </a:pPr>
            <a:r>
              <a:rPr lang="fr-FR" sz="3200" b="1" dirty="0">
                <a:latin typeface="Baskerville" panose="02020502070401020303" pitchFamily="18" charset="0"/>
                <a:ea typeface="Baskerville" panose="02020502070401020303" pitchFamily="18" charset="0"/>
              </a:rPr>
              <a:t>I. Le projet d’Aristote</a:t>
            </a:r>
            <a:endParaRPr lang="fr-FR" sz="3200" dirty="0">
              <a:latin typeface="Baskerville" panose="02020502070401020303" pitchFamily="18" charset="0"/>
              <a:ea typeface="Baskerville" panose="02020502070401020303" pitchFamily="18" charset="0"/>
            </a:endParaRPr>
          </a:p>
          <a:p>
            <a:pPr marL="0" indent="0">
              <a:buNone/>
            </a:pPr>
            <a:r>
              <a:rPr lang="fr-FR" sz="3200" b="1" dirty="0">
                <a:latin typeface="Baskerville" panose="02020502070401020303" pitchFamily="18" charset="0"/>
                <a:ea typeface="Baskerville" panose="02020502070401020303" pitchFamily="18" charset="0"/>
              </a:rPr>
              <a:t>II. De l’Antiquité au Moyen Âge : l’héritage de deux notions majeures</a:t>
            </a:r>
            <a:r>
              <a:rPr lang="fr-FR" sz="3200" dirty="0">
                <a:latin typeface="Baskerville" panose="02020502070401020303" pitchFamily="18" charset="0"/>
                <a:ea typeface="Baskerville" panose="02020502070401020303" pitchFamily="18" charset="0"/>
              </a:rPr>
              <a:t> </a:t>
            </a:r>
          </a:p>
          <a:p>
            <a:pPr marL="0" indent="0">
              <a:buNone/>
            </a:pPr>
            <a:r>
              <a:rPr lang="fr-FR" sz="3200" b="1" dirty="0">
                <a:latin typeface="Baskerville" panose="02020502070401020303" pitchFamily="18" charset="0"/>
                <a:ea typeface="Baskerville" panose="02020502070401020303" pitchFamily="18" charset="0"/>
              </a:rPr>
              <a:t>III. Le déverrouillage du IX</a:t>
            </a:r>
            <a:r>
              <a:rPr lang="fr-FR" sz="3200" b="1" baseline="30000" dirty="0">
                <a:latin typeface="Baskerville" panose="02020502070401020303" pitchFamily="18" charset="0"/>
                <a:ea typeface="Baskerville" panose="02020502070401020303" pitchFamily="18" charset="0"/>
              </a:rPr>
              <a:t>e</a:t>
            </a:r>
            <a:r>
              <a:rPr lang="fr-FR" sz="3200" b="1" dirty="0">
                <a:latin typeface="Baskerville" panose="02020502070401020303" pitchFamily="18" charset="0"/>
                <a:ea typeface="Baskerville" panose="02020502070401020303" pitchFamily="18" charset="0"/>
              </a:rPr>
              <a:t> siècle </a:t>
            </a:r>
          </a:p>
          <a:p>
            <a:pPr marL="0" indent="0">
              <a:buNone/>
            </a:pPr>
            <a:r>
              <a:rPr lang="fr-FR" sz="3200" b="1" dirty="0">
                <a:latin typeface="Baskerville" panose="02020502070401020303" pitchFamily="18" charset="0"/>
                <a:ea typeface="Baskerville" panose="02020502070401020303" pitchFamily="18" charset="0"/>
              </a:rPr>
              <a:t>IV. Le repentir ? Une main tendue à Aristote (XII</a:t>
            </a:r>
            <a:r>
              <a:rPr lang="fr-FR" sz="3200" b="1" baseline="30000" dirty="0">
                <a:latin typeface="Baskerville" panose="02020502070401020303" pitchFamily="18" charset="0"/>
                <a:ea typeface="Baskerville" panose="02020502070401020303" pitchFamily="18" charset="0"/>
              </a:rPr>
              <a:t>e</a:t>
            </a:r>
            <a:r>
              <a:rPr lang="fr-FR" sz="3200" b="1" dirty="0">
                <a:latin typeface="Baskerville" panose="02020502070401020303" pitchFamily="18" charset="0"/>
                <a:ea typeface="Baskerville" panose="02020502070401020303" pitchFamily="18" charset="0"/>
              </a:rPr>
              <a:t>-XIII</a:t>
            </a:r>
            <a:r>
              <a:rPr lang="fr-FR" sz="3200" b="1" baseline="30000" dirty="0">
                <a:latin typeface="Baskerville" panose="02020502070401020303" pitchFamily="18" charset="0"/>
                <a:ea typeface="Baskerville" panose="02020502070401020303" pitchFamily="18" charset="0"/>
              </a:rPr>
              <a:t>e</a:t>
            </a:r>
            <a:r>
              <a:rPr lang="fr-FR" sz="3200" b="1" dirty="0">
                <a:latin typeface="Baskerville" panose="02020502070401020303" pitchFamily="18" charset="0"/>
                <a:ea typeface="Baskerville" panose="02020502070401020303" pitchFamily="18" charset="0"/>
              </a:rPr>
              <a:t> siècles)</a:t>
            </a:r>
            <a:endParaRPr lang="fr-FR" sz="3200" dirty="0">
              <a:latin typeface="Baskerville" panose="02020502070401020303" pitchFamily="18" charset="0"/>
              <a:ea typeface="Baskerville" panose="02020502070401020303" pitchFamily="18" charset="0"/>
            </a:endParaRPr>
          </a:p>
          <a:p>
            <a:pPr marL="0" indent="0">
              <a:buNone/>
            </a:pPr>
            <a:r>
              <a:rPr lang="fr-FR" sz="3200" b="1" dirty="0">
                <a:latin typeface="Baskerville" panose="02020502070401020303" pitchFamily="18" charset="0"/>
                <a:ea typeface="Baskerville" panose="02020502070401020303" pitchFamily="18" charset="0"/>
              </a:rPr>
              <a:t>V. Le « Politique » au XIII</a:t>
            </a:r>
            <a:r>
              <a:rPr lang="fr-FR" sz="3200" b="1" baseline="30000" dirty="0">
                <a:latin typeface="Baskerville" panose="02020502070401020303" pitchFamily="18" charset="0"/>
                <a:ea typeface="Baskerville" panose="02020502070401020303" pitchFamily="18" charset="0"/>
              </a:rPr>
              <a:t>e</a:t>
            </a:r>
            <a:r>
              <a:rPr lang="fr-FR" sz="3200" b="1" dirty="0">
                <a:latin typeface="Baskerville" panose="02020502070401020303" pitchFamily="18" charset="0"/>
                <a:ea typeface="Baskerville" panose="02020502070401020303" pitchFamily="18" charset="0"/>
              </a:rPr>
              <a:t> siècle ou comment digérer Aristote</a:t>
            </a:r>
            <a:endParaRPr lang="fr-FR" sz="3200" dirty="0">
              <a:latin typeface="Baskerville" panose="02020502070401020303" pitchFamily="18" charset="0"/>
              <a:ea typeface="Baskerville" panose="02020502070401020303" pitchFamily="18" charset="0"/>
            </a:endParaRPr>
          </a:p>
          <a:p>
            <a:pPr marL="0" indent="0">
              <a:buNone/>
            </a:pPr>
            <a:endParaRPr lang="fr-FR" sz="3200" b="1" dirty="0">
              <a:latin typeface="Book Antiqua" panose="02040602050305030304" pitchFamily="18" charset="0"/>
            </a:endParaRPr>
          </a:p>
          <a:p>
            <a:pPr marL="0" indent="0">
              <a:buNone/>
            </a:pPr>
            <a:endParaRPr lang="fr-FR" dirty="0"/>
          </a:p>
          <a:p>
            <a:pPr marL="0" indent="0">
              <a:buNone/>
            </a:pPr>
            <a:endParaRPr lang="fr-FR" dirty="0"/>
          </a:p>
          <a:p>
            <a:endParaRPr lang="fr-FR" dirty="0"/>
          </a:p>
        </p:txBody>
      </p:sp>
    </p:spTree>
    <p:extLst>
      <p:ext uri="{BB962C8B-B14F-4D97-AF65-F5344CB8AC3E}">
        <p14:creationId xmlns:p14="http://schemas.microsoft.com/office/powerpoint/2010/main" val="4203381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7196257-2CD4-E54F-92D6-92C56F54FAFE}"/>
              </a:ext>
            </a:extLst>
          </p:cNvPr>
          <p:cNvSpPr>
            <a:spLocks noGrp="1"/>
          </p:cNvSpPr>
          <p:nvPr>
            <p:ph type="title"/>
          </p:nvPr>
        </p:nvSpPr>
        <p:spPr>
          <a:xfrm>
            <a:off x="838200" y="365125"/>
            <a:ext cx="10515600" cy="656279"/>
          </a:xfrm>
        </p:spPr>
        <p:txBody>
          <a:bodyPr>
            <a:normAutofit fontScale="90000"/>
          </a:bodyPr>
          <a:lstStyle/>
          <a:p>
            <a:r>
              <a:rPr lang="fr-FR" dirty="0">
                <a:latin typeface="Book Antiqua" panose="02040602050305030304" pitchFamily="18" charset="0"/>
              </a:rPr>
              <a:t>Trois régimes</a:t>
            </a:r>
          </a:p>
        </p:txBody>
      </p:sp>
      <p:sp>
        <p:nvSpPr>
          <p:cNvPr id="3" name="Espace réservé du contenu 2">
            <a:extLst>
              <a:ext uri="{FF2B5EF4-FFF2-40B4-BE49-F238E27FC236}">
                <a16:creationId xmlns:a16="http://schemas.microsoft.com/office/drawing/2014/main" xmlns="" id="{FBDFA0D7-5E1C-2D4F-AA88-637D99AC57A1}"/>
              </a:ext>
            </a:extLst>
          </p:cNvPr>
          <p:cNvSpPr>
            <a:spLocks noGrp="1"/>
          </p:cNvSpPr>
          <p:nvPr>
            <p:ph idx="1"/>
          </p:nvPr>
        </p:nvSpPr>
        <p:spPr>
          <a:xfrm>
            <a:off x="437745" y="1021404"/>
            <a:ext cx="11352178" cy="5651769"/>
          </a:xfrm>
        </p:spPr>
        <p:txBody>
          <a:bodyPr>
            <a:noAutofit/>
          </a:bodyPr>
          <a:lstStyle/>
          <a:p>
            <a:pPr marL="0" indent="0">
              <a:buNone/>
            </a:pPr>
            <a:r>
              <a:rPr lang="fr-FR" sz="3200" dirty="0">
                <a:highlight>
                  <a:srgbClr val="FFFF00"/>
                </a:highlight>
                <a:latin typeface="Baskerville" panose="02020502070401020303" pitchFamily="18" charset="0"/>
                <a:ea typeface="Baskerville" panose="02020502070401020303" pitchFamily="18" charset="0"/>
              </a:rPr>
              <a:t>3 régimes justes </a:t>
            </a:r>
            <a:r>
              <a:rPr lang="fr-FR" sz="3200" dirty="0">
                <a:latin typeface="Baskerville" panose="02020502070401020303" pitchFamily="18" charset="0"/>
                <a:ea typeface="Baskerville" panose="02020502070401020303" pitchFamily="18" charset="0"/>
              </a:rPr>
              <a:t>: </a:t>
            </a:r>
          </a:p>
          <a:p>
            <a:pPr marL="0" indent="0">
              <a:buNone/>
            </a:pPr>
            <a:r>
              <a:rPr lang="fr-FR" sz="3200" dirty="0">
                <a:latin typeface="Baskerville" panose="02020502070401020303" pitchFamily="18" charset="0"/>
                <a:ea typeface="Baskerville" panose="02020502070401020303" pitchFamily="18" charset="0"/>
              </a:rPr>
              <a:t>la </a:t>
            </a:r>
            <a:r>
              <a:rPr lang="fr-FR" sz="3200" b="1" dirty="0">
                <a:latin typeface="Baskerville" panose="02020502070401020303" pitchFamily="18" charset="0"/>
                <a:ea typeface="Baskerville" panose="02020502070401020303" pitchFamily="18" charset="0"/>
              </a:rPr>
              <a:t>monarchie</a:t>
            </a:r>
            <a:r>
              <a:rPr lang="fr-FR" sz="3200" dirty="0">
                <a:latin typeface="Baskerville" panose="02020502070401020303" pitchFamily="18" charset="0"/>
                <a:ea typeface="Baskerville" panose="02020502070401020303" pitchFamily="18" charset="0"/>
              </a:rPr>
              <a:t> (le pouvoir est exercé par une personne), </a:t>
            </a:r>
            <a:r>
              <a:rPr lang="fr-FR" sz="3200" b="1" dirty="0">
                <a:latin typeface="Baskerville" panose="02020502070401020303" pitchFamily="18" charset="0"/>
                <a:ea typeface="Baskerville" panose="02020502070401020303" pitchFamily="18" charset="0"/>
              </a:rPr>
              <a:t>l’aristocratie</a:t>
            </a:r>
            <a:r>
              <a:rPr lang="fr-FR" sz="3200" dirty="0">
                <a:latin typeface="Baskerville" panose="02020502070401020303" pitchFamily="18" charset="0"/>
                <a:ea typeface="Baskerville" panose="02020502070401020303" pitchFamily="18" charset="0"/>
              </a:rPr>
              <a:t> (le gouvernement est aux mains d’une élite qui se donne pour but le bien commun), </a:t>
            </a:r>
          </a:p>
          <a:p>
            <a:pPr marL="0" indent="0">
              <a:buNone/>
            </a:pPr>
            <a:r>
              <a:rPr lang="fr-FR" sz="3200" dirty="0">
                <a:latin typeface="Baskerville" panose="02020502070401020303" pitchFamily="18" charset="0"/>
                <a:ea typeface="Baskerville" panose="02020502070401020303" pitchFamily="18" charset="0"/>
              </a:rPr>
              <a:t>la </a:t>
            </a:r>
            <a:r>
              <a:rPr lang="fr-FR" sz="3200" b="1" dirty="0">
                <a:latin typeface="Baskerville" panose="02020502070401020303" pitchFamily="18" charset="0"/>
                <a:ea typeface="Baskerville" panose="02020502070401020303" pitchFamily="18" charset="0"/>
              </a:rPr>
              <a:t>démocratie</a:t>
            </a:r>
            <a:r>
              <a:rPr lang="fr-FR" sz="3200" dirty="0">
                <a:latin typeface="Baskerville" panose="02020502070401020303" pitchFamily="18" charset="0"/>
                <a:ea typeface="Baskerville" panose="02020502070401020303" pitchFamily="18" charset="0"/>
              </a:rPr>
              <a:t> (le gouvernement exercé par le peuple, directement, sans élection et représentation civique, nous dirions nationale). </a:t>
            </a:r>
          </a:p>
          <a:p>
            <a:pPr marL="0" indent="0">
              <a:buNone/>
            </a:pPr>
            <a:r>
              <a:rPr lang="fr-FR" sz="3200" dirty="0">
                <a:highlight>
                  <a:srgbClr val="FFFF00"/>
                </a:highlight>
                <a:latin typeface="Baskerville" panose="02020502070401020303" pitchFamily="18" charset="0"/>
                <a:ea typeface="Baskerville" panose="02020502070401020303" pitchFamily="18" charset="0"/>
              </a:rPr>
              <a:t>3 régimes injustes </a:t>
            </a:r>
            <a:r>
              <a:rPr lang="fr-FR" sz="3200" dirty="0">
                <a:latin typeface="Baskerville" panose="02020502070401020303" pitchFamily="18" charset="0"/>
                <a:ea typeface="Baskerville" panose="02020502070401020303" pitchFamily="18" charset="0"/>
              </a:rPr>
              <a:t>: </a:t>
            </a:r>
          </a:p>
          <a:p>
            <a:pPr marL="0" indent="0">
              <a:buNone/>
            </a:pPr>
            <a:r>
              <a:rPr lang="fr-FR" sz="3200" dirty="0">
                <a:latin typeface="Baskerville" panose="02020502070401020303" pitchFamily="18" charset="0"/>
                <a:ea typeface="Baskerville" panose="02020502070401020303" pitchFamily="18" charset="0"/>
              </a:rPr>
              <a:t>la </a:t>
            </a:r>
            <a:r>
              <a:rPr lang="fr-FR" sz="3200" b="1" dirty="0">
                <a:latin typeface="Baskerville" panose="02020502070401020303" pitchFamily="18" charset="0"/>
                <a:ea typeface="Baskerville" panose="02020502070401020303" pitchFamily="18" charset="0"/>
              </a:rPr>
              <a:t>tyrannie</a:t>
            </a:r>
            <a:r>
              <a:rPr lang="fr-FR" sz="3200" dirty="0">
                <a:latin typeface="Baskerville" panose="02020502070401020303" pitchFamily="18" charset="0"/>
                <a:ea typeface="Baskerville" panose="02020502070401020303" pitchFamily="18" charset="0"/>
              </a:rPr>
              <a:t> (la personne au gouvernement ne pense plus qu’à son intérêt), </a:t>
            </a:r>
          </a:p>
          <a:p>
            <a:pPr marL="0" indent="0">
              <a:buNone/>
            </a:pPr>
            <a:r>
              <a:rPr lang="fr-FR" sz="3200" b="1" dirty="0">
                <a:latin typeface="Baskerville" panose="02020502070401020303" pitchFamily="18" charset="0"/>
                <a:ea typeface="Baskerville" panose="02020502070401020303" pitchFamily="18" charset="0"/>
              </a:rPr>
              <a:t>l’oligarchie</a:t>
            </a:r>
            <a:r>
              <a:rPr lang="fr-FR" sz="3200" dirty="0">
                <a:latin typeface="Baskerville" panose="02020502070401020303" pitchFamily="18" charset="0"/>
                <a:ea typeface="Baskerville" panose="02020502070401020303" pitchFamily="18" charset="0"/>
              </a:rPr>
              <a:t> (quand les dirigeants sont mauvais), </a:t>
            </a:r>
          </a:p>
          <a:p>
            <a:pPr marL="0" indent="0">
              <a:buNone/>
            </a:pPr>
            <a:r>
              <a:rPr lang="fr-FR" sz="3200" b="1" dirty="0">
                <a:latin typeface="Baskerville" panose="02020502070401020303" pitchFamily="18" charset="0"/>
                <a:ea typeface="Baskerville" panose="02020502070401020303" pitchFamily="18" charset="0"/>
              </a:rPr>
              <a:t>l’anarchie</a:t>
            </a:r>
            <a:r>
              <a:rPr lang="fr-FR" sz="3200" dirty="0">
                <a:latin typeface="Baskerville" panose="02020502070401020303" pitchFamily="18" charset="0"/>
                <a:ea typeface="Baskerville" panose="02020502070401020303" pitchFamily="18" charset="0"/>
              </a:rPr>
              <a:t> (le gouvernement par les démagogues). </a:t>
            </a:r>
          </a:p>
        </p:txBody>
      </p:sp>
    </p:spTree>
    <p:extLst>
      <p:ext uri="{BB962C8B-B14F-4D97-AF65-F5344CB8AC3E}">
        <p14:creationId xmlns:p14="http://schemas.microsoft.com/office/powerpoint/2010/main" val="2598916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24D7FE1-46F9-EA4A-8401-8093B64EDF28}"/>
              </a:ext>
            </a:extLst>
          </p:cNvPr>
          <p:cNvSpPr>
            <a:spLocks noGrp="1"/>
          </p:cNvSpPr>
          <p:nvPr>
            <p:ph type="title"/>
          </p:nvPr>
        </p:nvSpPr>
        <p:spPr/>
        <p:txBody>
          <a:bodyPr/>
          <a:lstStyle/>
          <a:p>
            <a:r>
              <a:rPr lang="fr-FR" b="1" dirty="0">
                <a:latin typeface="Baskerville" panose="02020502070401020303" pitchFamily="18" charset="0"/>
                <a:ea typeface="Baskerville" panose="02020502070401020303" pitchFamily="18" charset="0"/>
              </a:rPr>
              <a:t>De l’Antiquité au Moyen Âge : l’héritage de deux notions</a:t>
            </a:r>
            <a:endParaRPr lang="fr-FR" dirty="0"/>
          </a:p>
        </p:txBody>
      </p:sp>
      <p:sp>
        <p:nvSpPr>
          <p:cNvPr id="3" name="Espace réservé du contenu 2">
            <a:extLst>
              <a:ext uri="{FF2B5EF4-FFF2-40B4-BE49-F238E27FC236}">
                <a16:creationId xmlns:a16="http://schemas.microsoft.com/office/drawing/2014/main" xmlns="" id="{9065590E-E81E-6044-9D04-2C7C46AA9F13}"/>
              </a:ext>
            </a:extLst>
          </p:cNvPr>
          <p:cNvSpPr>
            <a:spLocks noGrp="1"/>
          </p:cNvSpPr>
          <p:nvPr>
            <p:ph idx="1"/>
          </p:nvPr>
        </p:nvSpPr>
        <p:spPr/>
        <p:txBody>
          <a:bodyPr>
            <a:normAutofit/>
          </a:bodyPr>
          <a:lstStyle/>
          <a:p>
            <a:pPr marL="0" indent="0">
              <a:buNone/>
            </a:pPr>
            <a:r>
              <a:rPr lang="fr-FR" sz="3200" i="1" dirty="0">
                <a:latin typeface="Baskerville" panose="02020502070401020303" pitchFamily="18" charset="0"/>
                <a:ea typeface="Baskerville" panose="02020502070401020303" pitchFamily="18" charset="0"/>
              </a:rPr>
              <a:t>Un couple lexical : </a:t>
            </a:r>
            <a:r>
              <a:rPr lang="fr-FR" sz="3200" b="1" i="1" dirty="0" err="1">
                <a:solidFill>
                  <a:srgbClr val="FF0000"/>
                </a:solidFill>
                <a:latin typeface="Baskerville" panose="02020502070401020303" pitchFamily="18" charset="0"/>
                <a:ea typeface="Baskerville" panose="02020502070401020303" pitchFamily="18" charset="0"/>
              </a:rPr>
              <a:t>potestas</a:t>
            </a:r>
            <a:r>
              <a:rPr lang="fr-FR" sz="3200" b="1" i="1" dirty="0">
                <a:solidFill>
                  <a:srgbClr val="FF0000"/>
                </a:solidFill>
                <a:latin typeface="Baskerville" panose="02020502070401020303" pitchFamily="18" charset="0"/>
                <a:ea typeface="Baskerville" panose="02020502070401020303" pitchFamily="18" charset="0"/>
              </a:rPr>
              <a:t>, </a:t>
            </a:r>
            <a:r>
              <a:rPr lang="fr-FR" sz="3200" b="1" i="1" dirty="0" err="1">
                <a:solidFill>
                  <a:srgbClr val="FF0000"/>
                </a:solidFill>
                <a:latin typeface="Baskerville" panose="02020502070401020303" pitchFamily="18" charset="0"/>
                <a:ea typeface="Baskerville" panose="02020502070401020303" pitchFamily="18" charset="0"/>
              </a:rPr>
              <a:t>auctoritas</a:t>
            </a:r>
            <a:endParaRPr lang="fr-FR" sz="3200" b="1" dirty="0">
              <a:solidFill>
                <a:srgbClr val="FF0000"/>
              </a:solidFill>
              <a:latin typeface="Baskerville" panose="02020502070401020303" pitchFamily="18" charset="0"/>
              <a:ea typeface="Baskerville" panose="02020502070401020303" pitchFamily="18" charset="0"/>
            </a:endParaRPr>
          </a:p>
          <a:p>
            <a:pPr marL="0" indent="0">
              <a:buNone/>
            </a:pPr>
            <a:endParaRPr lang="fr-FR" sz="3200" i="1" dirty="0">
              <a:latin typeface="Baskerville" panose="02020502070401020303" pitchFamily="18" charset="0"/>
              <a:ea typeface="Baskerville" panose="02020502070401020303" pitchFamily="18" charset="0"/>
            </a:endParaRPr>
          </a:p>
          <a:p>
            <a:pPr marL="0" indent="0">
              <a:buNone/>
            </a:pPr>
            <a:r>
              <a:rPr lang="fr-FR" sz="3200" i="1" dirty="0">
                <a:latin typeface="Baskerville" panose="02020502070401020303" pitchFamily="18" charset="0"/>
                <a:ea typeface="Baskerville" panose="02020502070401020303" pitchFamily="18" charset="0"/>
              </a:rPr>
              <a:t>Du monde romain antique à la réception chrétienne</a:t>
            </a:r>
            <a:endParaRPr lang="fr-FR" sz="3200" dirty="0">
              <a:latin typeface="Baskerville" panose="02020502070401020303" pitchFamily="18" charset="0"/>
              <a:ea typeface="Baskerville" panose="02020502070401020303" pitchFamily="18" charset="0"/>
            </a:endParaRPr>
          </a:p>
          <a:p>
            <a:pPr marL="0" indent="0">
              <a:buNone/>
            </a:pPr>
            <a:r>
              <a:rPr lang="fr-FR" sz="3200" dirty="0" err="1">
                <a:latin typeface="Baskerville" panose="02020502070401020303" pitchFamily="18" charset="0"/>
                <a:ea typeface="Baskerville" panose="02020502070401020303" pitchFamily="18" charset="0"/>
              </a:rPr>
              <a:t>Lc</a:t>
            </a:r>
            <a:r>
              <a:rPr lang="fr-FR" sz="3200" dirty="0">
                <a:latin typeface="Baskerville" panose="02020502070401020303" pitchFamily="18" charset="0"/>
                <a:ea typeface="Baskerville" panose="02020502070401020303" pitchFamily="18" charset="0"/>
              </a:rPr>
              <a:t> 20, 25: « rendez à César ce qui est à César »  </a:t>
            </a:r>
          </a:p>
          <a:p>
            <a:pPr marL="0" indent="0">
              <a:buNone/>
            </a:pPr>
            <a:r>
              <a:rPr lang="fr-FR" sz="3200" dirty="0">
                <a:latin typeface="Baskerville" panose="02020502070401020303" pitchFamily="18" charset="0"/>
                <a:ea typeface="Baskerville" panose="02020502070401020303" pitchFamily="18" charset="0"/>
              </a:rPr>
              <a:t>Mt 6, 24: « Nul ne peut servir deux maîtres »</a:t>
            </a:r>
          </a:p>
          <a:p>
            <a:pPr marL="0" indent="0">
              <a:buNone/>
            </a:pPr>
            <a:r>
              <a:rPr lang="fr-FR" sz="3200" dirty="0" err="1">
                <a:latin typeface="Baskerville" panose="02020502070401020303" pitchFamily="18" charset="0"/>
                <a:ea typeface="Baskerville" panose="02020502070401020303" pitchFamily="18" charset="0"/>
              </a:rPr>
              <a:t>Rm</a:t>
            </a:r>
            <a:r>
              <a:rPr lang="fr-FR" sz="3200" dirty="0">
                <a:latin typeface="Baskerville" panose="02020502070401020303" pitchFamily="18" charset="0"/>
                <a:ea typeface="Baskerville" panose="02020502070401020303" pitchFamily="18" charset="0"/>
              </a:rPr>
              <a:t> 13, 1-3: « Il n’y a de pouvoir que de Dieu et celui qui s’oppose au pouvoir s’oppose à l’ordre voulu de Dieu » (</a:t>
            </a:r>
            <a:r>
              <a:rPr lang="fr-FR" sz="3200" i="1" dirty="0">
                <a:latin typeface="Baskerville" panose="02020502070401020303" pitchFamily="18" charset="0"/>
                <a:ea typeface="Baskerville" panose="02020502070401020303" pitchFamily="18" charset="0"/>
              </a:rPr>
              <a:t>non </a:t>
            </a:r>
            <a:r>
              <a:rPr lang="fr-FR" sz="3200" i="1" dirty="0" err="1">
                <a:latin typeface="Baskerville" panose="02020502070401020303" pitchFamily="18" charset="0"/>
                <a:ea typeface="Baskerville" panose="02020502070401020303" pitchFamily="18" charset="0"/>
              </a:rPr>
              <a:t>enim</a:t>
            </a:r>
            <a:r>
              <a:rPr lang="fr-FR" sz="3200" i="1" dirty="0">
                <a:latin typeface="Baskerville" panose="02020502070401020303" pitchFamily="18" charset="0"/>
                <a:ea typeface="Baskerville" panose="02020502070401020303" pitchFamily="18" charset="0"/>
              </a:rPr>
              <a:t> est </a:t>
            </a:r>
            <a:r>
              <a:rPr lang="fr-FR" sz="3200" i="1" dirty="0" err="1">
                <a:latin typeface="Baskerville" panose="02020502070401020303" pitchFamily="18" charset="0"/>
                <a:ea typeface="Baskerville" panose="02020502070401020303" pitchFamily="18" charset="0"/>
              </a:rPr>
              <a:t>potestas</a:t>
            </a:r>
            <a:r>
              <a:rPr lang="fr-FR" sz="3200" i="1" dirty="0">
                <a:latin typeface="Baskerville" panose="02020502070401020303" pitchFamily="18" charset="0"/>
                <a:ea typeface="Baskerville" panose="02020502070401020303" pitchFamily="18" charset="0"/>
              </a:rPr>
              <a:t> </a:t>
            </a:r>
            <a:r>
              <a:rPr lang="fr-FR" sz="3200" i="1" dirty="0" err="1">
                <a:latin typeface="Baskerville" panose="02020502070401020303" pitchFamily="18" charset="0"/>
                <a:ea typeface="Baskerville" panose="02020502070401020303" pitchFamily="18" charset="0"/>
              </a:rPr>
              <a:t>nisi</a:t>
            </a:r>
            <a:r>
              <a:rPr lang="fr-FR" sz="3200" i="1" dirty="0">
                <a:latin typeface="Baskerville" panose="02020502070401020303" pitchFamily="18" charset="0"/>
                <a:ea typeface="Baskerville" panose="02020502070401020303" pitchFamily="18" charset="0"/>
              </a:rPr>
              <a:t> a Deo; et qui </a:t>
            </a:r>
            <a:r>
              <a:rPr lang="fr-FR" sz="3200" i="1" dirty="0" err="1">
                <a:latin typeface="Baskerville" panose="02020502070401020303" pitchFamily="18" charset="0"/>
                <a:ea typeface="Baskerville" panose="02020502070401020303" pitchFamily="18" charset="0"/>
              </a:rPr>
              <a:t>potestati</a:t>
            </a:r>
            <a:r>
              <a:rPr lang="fr-FR" sz="3200" i="1" dirty="0">
                <a:latin typeface="Baskerville" panose="02020502070401020303" pitchFamily="18" charset="0"/>
                <a:ea typeface="Baskerville" panose="02020502070401020303" pitchFamily="18" charset="0"/>
              </a:rPr>
              <a:t> </a:t>
            </a:r>
            <a:r>
              <a:rPr lang="fr-FR" sz="3200" i="1" dirty="0" err="1">
                <a:latin typeface="Baskerville" panose="02020502070401020303" pitchFamily="18" charset="0"/>
                <a:ea typeface="Baskerville" panose="02020502070401020303" pitchFamily="18" charset="0"/>
              </a:rPr>
              <a:t>resistit</a:t>
            </a:r>
            <a:r>
              <a:rPr lang="fr-FR" sz="3200" i="1" dirty="0">
                <a:latin typeface="Baskerville" panose="02020502070401020303" pitchFamily="18" charset="0"/>
                <a:ea typeface="Baskerville" panose="02020502070401020303" pitchFamily="18" charset="0"/>
              </a:rPr>
              <a:t>, Dei </a:t>
            </a:r>
            <a:r>
              <a:rPr lang="fr-FR" sz="3200" i="1" dirty="0" err="1">
                <a:latin typeface="Baskerville" panose="02020502070401020303" pitchFamily="18" charset="0"/>
                <a:ea typeface="Baskerville" panose="02020502070401020303" pitchFamily="18" charset="0"/>
              </a:rPr>
              <a:t>ordinationi</a:t>
            </a:r>
            <a:r>
              <a:rPr lang="fr-FR" sz="3200" i="1" dirty="0">
                <a:latin typeface="Baskerville" panose="02020502070401020303" pitchFamily="18" charset="0"/>
                <a:ea typeface="Baskerville" panose="02020502070401020303" pitchFamily="18" charset="0"/>
              </a:rPr>
              <a:t> </a:t>
            </a:r>
            <a:r>
              <a:rPr lang="fr-FR" sz="3200" i="1" dirty="0" err="1">
                <a:latin typeface="Baskerville" panose="02020502070401020303" pitchFamily="18" charset="0"/>
                <a:ea typeface="Baskerville" panose="02020502070401020303" pitchFamily="18" charset="0"/>
              </a:rPr>
              <a:t>resistit</a:t>
            </a:r>
            <a:r>
              <a:rPr lang="fr-FR" sz="3200" dirty="0">
                <a:latin typeface="Baskerville" panose="02020502070401020303" pitchFamily="18" charset="0"/>
                <a:ea typeface="Baskerville" panose="02020502070401020303" pitchFamily="18" charset="0"/>
              </a:rPr>
              <a:t>).</a:t>
            </a:r>
          </a:p>
        </p:txBody>
      </p:sp>
    </p:spTree>
    <p:extLst>
      <p:ext uri="{BB962C8B-B14F-4D97-AF65-F5344CB8AC3E}">
        <p14:creationId xmlns:p14="http://schemas.microsoft.com/office/powerpoint/2010/main" val="2362150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BA20782-597D-4E41-8099-E70435D146DE}"/>
              </a:ext>
            </a:extLst>
          </p:cNvPr>
          <p:cNvSpPr>
            <a:spLocks noGrp="1"/>
          </p:cNvSpPr>
          <p:nvPr>
            <p:ph type="title"/>
          </p:nvPr>
        </p:nvSpPr>
        <p:spPr/>
        <p:txBody>
          <a:bodyPr/>
          <a:lstStyle/>
          <a:p>
            <a:r>
              <a:rPr lang="fr-FR" dirty="0">
                <a:latin typeface="Book Antiqua" panose="02040602050305030304" pitchFamily="18" charset="0"/>
              </a:rPr>
              <a:t>Lettre de Gélase I</a:t>
            </a:r>
            <a:r>
              <a:rPr lang="fr-FR" baseline="30000" dirty="0">
                <a:latin typeface="Book Antiqua" panose="02040602050305030304" pitchFamily="18" charset="0"/>
              </a:rPr>
              <a:t>er</a:t>
            </a:r>
            <a:r>
              <a:rPr lang="fr-FR" dirty="0">
                <a:latin typeface="Book Antiqua" panose="02040602050305030304" pitchFamily="18" charset="0"/>
              </a:rPr>
              <a:t>, évêque de Rome, à l’empereur Anastase (494)</a:t>
            </a:r>
          </a:p>
        </p:txBody>
      </p:sp>
      <p:sp>
        <p:nvSpPr>
          <p:cNvPr id="3" name="Espace réservé du contenu 2">
            <a:extLst>
              <a:ext uri="{FF2B5EF4-FFF2-40B4-BE49-F238E27FC236}">
                <a16:creationId xmlns:a16="http://schemas.microsoft.com/office/drawing/2014/main" xmlns="" id="{FD796F9C-18D4-A346-890A-7CB9118E6556}"/>
              </a:ext>
            </a:extLst>
          </p:cNvPr>
          <p:cNvSpPr>
            <a:spLocks noGrp="1"/>
          </p:cNvSpPr>
          <p:nvPr>
            <p:ph idx="1"/>
          </p:nvPr>
        </p:nvSpPr>
        <p:spPr/>
        <p:txBody>
          <a:bodyPr/>
          <a:lstStyle/>
          <a:p>
            <a:pPr marL="0" indent="0">
              <a:buNone/>
            </a:pPr>
            <a:endParaRPr lang="fr-FR" dirty="0">
              <a:latin typeface="Book Antiqua" panose="02040602050305030304" pitchFamily="18" charset="0"/>
              <a:cs typeface="Didot" panose="02000503000000020003" pitchFamily="2" charset="-79"/>
            </a:endParaRPr>
          </a:p>
          <a:p>
            <a:pPr marL="0" indent="0">
              <a:buNone/>
            </a:pPr>
            <a:r>
              <a:rPr lang="fr-FR" dirty="0">
                <a:latin typeface="Book Antiqua" panose="02040602050305030304" pitchFamily="18" charset="0"/>
                <a:cs typeface="Didot" panose="02000503000000020003" pitchFamily="2" charset="-79"/>
              </a:rPr>
              <a:t>« Il y a deux choses, empereur auguste, par lesquelles ce monde est régi au titre du principat, l’</a:t>
            </a:r>
            <a:r>
              <a:rPr lang="fr-FR" i="1" dirty="0" err="1">
                <a:latin typeface="Book Antiqua" panose="02040602050305030304" pitchFamily="18" charset="0"/>
                <a:cs typeface="Didot" panose="02000503000000020003" pitchFamily="2" charset="-79"/>
              </a:rPr>
              <a:t>auctoritas</a:t>
            </a:r>
            <a:r>
              <a:rPr lang="fr-FR" dirty="0">
                <a:latin typeface="Book Antiqua" panose="02040602050305030304" pitchFamily="18" charset="0"/>
                <a:cs typeface="Didot" panose="02000503000000020003" pitchFamily="2" charset="-79"/>
              </a:rPr>
              <a:t> consacrée des pontifes et la </a:t>
            </a:r>
            <a:r>
              <a:rPr lang="fr-FR" dirty="0" err="1">
                <a:latin typeface="Book Antiqua" panose="02040602050305030304" pitchFamily="18" charset="0"/>
                <a:cs typeface="Didot" panose="02000503000000020003" pitchFamily="2" charset="-79"/>
              </a:rPr>
              <a:t>potestas</a:t>
            </a:r>
            <a:r>
              <a:rPr lang="fr-FR" dirty="0">
                <a:latin typeface="Book Antiqua" panose="02040602050305030304" pitchFamily="18" charset="0"/>
                <a:cs typeface="Didot" panose="02000503000000020003" pitchFamily="2" charset="-79"/>
              </a:rPr>
              <a:t> royale » </a:t>
            </a:r>
          </a:p>
          <a:p>
            <a:pPr marL="0" indent="0">
              <a:buNone/>
            </a:pPr>
            <a:r>
              <a:rPr lang="fr-FR" dirty="0">
                <a:latin typeface="Book Antiqua" panose="02040602050305030304" pitchFamily="18" charset="0"/>
                <a:cs typeface="Didot" panose="02000503000000020003" pitchFamily="2" charset="-79"/>
              </a:rPr>
              <a:t>(</a:t>
            </a:r>
            <a:r>
              <a:rPr lang="fr-FR" i="1" dirty="0">
                <a:latin typeface="Book Antiqua" panose="02040602050305030304" pitchFamily="18" charset="0"/>
                <a:cs typeface="Didot" panose="02000503000000020003" pitchFamily="2" charset="-79"/>
              </a:rPr>
              <a:t>Duo </a:t>
            </a:r>
            <a:r>
              <a:rPr lang="fr-FR" i="1" dirty="0" err="1">
                <a:latin typeface="Book Antiqua" panose="02040602050305030304" pitchFamily="18" charset="0"/>
                <a:cs typeface="Didot" panose="02000503000000020003" pitchFamily="2" charset="-79"/>
              </a:rPr>
              <a:t>sunt</a:t>
            </a:r>
            <a:r>
              <a:rPr lang="fr-FR" i="1" dirty="0">
                <a:latin typeface="Book Antiqua" panose="02040602050305030304" pitchFamily="18" charset="0"/>
                <a:cs typeface="Didot" panose="02000503000000020003" pitchFamily="2" charset="-79"/>
              </a:rPr>
              <a:t> </a:t>
            </a:r>
            <a:r>
              <a:rPr lang="fr-FR" i="1" dirty="0" err="1">
                <a:latin typeface="Book Antiqua" panose="02040602050305030304" pitchFamily="18" charset="0"/>
                <a:cs typeface="Didot" panose="02000503000000020003" pitchFamily="2" charset="-79"/>
              </a:rPr>
              <a:t>quibus</a:t>
            </a:r>
            <a:r>
              <a:rPr lang="fr-FR" i="1" dirty="0">
                <a:latin typeface="Book Antiqua" panose="02040602050305030304" pitchFamily="18" charset="0"/>
                <a:cs typeface="Didot" panose="02000503000000020003" pitchFamily="2" charset="-79"/>
              </a:rPr>
              <a:t> </a:t>
            </a:r>
            <a:r>
              <a:rPr lang="fr-FR" i="1" dirty="0" err="1">
                <a:latin typeface="Book Antiqua" panose="02040602050305030304" pitchFamily="18" charset="0"/>
                <a:cs typeface="Didot" panose="02000503000000020003" pitchFamily="2" charset="-79"/>
              </a:rPr>
              <a:t>principaliter</a:t>
            </a:r>
            <a:r>
              <a:rPr lang="fr-FR" i="1" dirty="0">
                <a:latin typeface="Book Antiqua" panose="02040602050305030304" pitchFamily="18" charset="0"/>
                <a:cs typeface="Didot" panose="02000503000000020003" pitchFamily="2" charset="-79"/>
              </a:rPr>
              <a:t> hic </a:t>
            </a:r>
            <a:r>
              <a:rPr lang="fr-FR" i="1" dirty="0" err="1">
                <a:latin typeface="Book Antiqua" panose="02040602050305030304" pitchFamily="18" charset="0"/>
                <a:cs typeface="Didot" panose="02000503000000020003" pitchFamily="2" charset="-79"/>
              </a:rPr>
              <a:t>regitur</a:t>
            </a:r>
            <a:r>
              <a:rPr lang="fr-FR" i="1" dirty="0">
                <a:latin typeface="Book Antiqua" panose="02040602050305030304" pitchFamily="18" charset="0"/>
                <a:cs typeface="Didot" panose="02000503000000020003" pitchFamily="2" charset="-79"/>
              </a:rPr>
              <a:t> </a:t>
            </a:r>
            <a:r>
              <a:rPr lang="fr-FR" i="1" dirty="0" err="1">
                <a:latin typeface="Book Antiqua" panose="02040602050305030304" pitchFamily="18" charset="0"/>
                <a:cs typeface="Didot" panose="02000503000000020003" pitchFamily="2" charset="-79"/>
              </a:rPr>
              <a:t>mundus</a:t>
            </a:r>
            <a:r>
              <a:rPr lang="fr-FR" i="1" dirty="0">
                <a:latin typeface="Book Antiqua" panose="02040602050305030304" pitchFamily="18" charset="0"/>
                <a:cs typeface="Didot" panose="02000503000000020003" pitchFamily="2" charset="-79"/>
              </a:rPr>
              <a:t>, </a:t>
            </a:r>
            <a:r>
              <a:rPr lang="fr-FR" i="1" dirty="0" err="1">
                <a:latin typeface="Book Antiqua" panose="02040602050305030304" pitchFamily="18" charset="0"/>
                <a:cs typeface="Didot" panose="02000503000000020003" pitchFamily="2" charset="-79"/>
              </a:rPr>
              <a:t>auctoritas</a:t>
            </a:r>
            <a:r>
              <a:rPr lang="fr-FR" i="1" dirty="0">
                <a:latin typeface="Book Antiqua" panose="02040602050305030304" pitchFamily="18" charset="0"/>
                <a:cs typeface="Didot" panose="02000503000000020003" pitchFamily="2" charset="-79"/>
              </a:rPr>
              <a:t> </a:t>
            </a:r>
            <a:r>
              <a:rPr lang="fr-FR" i="1" dirty="0" err="1">
                <a:latin typeface="Book Antiqua" panose="02040602050305030304" pitchFamily="18" charset="0"/>
                <a:cs typeface="Didot" panose="02000503000000020003" pitchFamily="2" charset="-79"/>
              </a:rPr>
              <a:t>videlicet</a:t>
            </a:r>
            <a:r>
              <a:rPr lang="fr-FR" i="1" dirty="0">
                <a:latin typeface="Book Antiqua" panose="02040602050305030304" pitchFamily="18" charset="0"/>
                <a:cs typeface="Didot" panose="02000503000000020003" pitchFamily="2" charset="-79"/>
              </a:rPr>
              <a:t> </a:t>
            </a:r>
            <a:r>
              <a:rPr lang="fr-FR" i="1" dirty="0" err="1">
                <a:latin typeface="Book Antiqua" panose="02040602050305030304" pitchFamily="18" charset="0"/>
                <a:cs typeface="Didot" panose="02000503000000020003" pitchFamily="2" charset="-79"/>
              </a:rPr>
              <a:t>sacrata</a:t>
            </a:r>
            <a:r>
              <a:rPr lang="fr-FR" i="1" dirty="0">
                <a:latin typeface="Book Antiqua" panose="02040602050305030304" pitchFamily="18" charset="0"/>
                <a:cs typeface="Didot" panose="02000503000000020003" pitchFamily="2" charset="-79"/>
              </a:rPr>
              <a:t> </a:t>
            </a:r>
            <a:r>
              <a:rPr lang="fr-FR" i="1" dirty="0" err="1">
                <a:latin typeface="Book Antiqua" panose="02040602050305030304" pitchFamily="18" charset="0"/>
                <a:cs typeface="Didot" panose="02000503000000020003" pitchFamily="2" charset="-79"/>
              </a:rPr>
              <a:t>pontificum</a:t>
            </a:r>
            <a:r>
              <a:rPr lang="fr-FR" i="1" dirty="0">
                <a:latin typeface="Book Antiqua" panose="02040602050305030304" pitchFamily="18" charset="0"/>
                <a:cs typeface="Didot" panose="02000503000000020003" pitchFamily="2" charset="-79"/>
              </a:rPr>
              <a:t> et </a:t>
            </a:r>
            <a:r>
              <a:rPr lang="fr-FR" i="1" dirty="0" err="1">
                <a:latin typeface="Book Antiqua" panose="02040602050305030304" pitchFamily="18" charset="0"/>
                <a:cs typeface="Didot" panose="02000503000000020003" pitchFamily="2" charset="-79"/>
              </a:rPr>
              <a:t>regalis</a:t>
            </a:r>
            <a:r>
              <a:rPr lang="fr-FR" i="1" dirty="0">
                <a:latin typeface="Book Antiqua" panose="02040602050305030304" pitchFamily="18" charset="0"/>
                <a:cs typeface="Didot" panose="02000503000000020003" pitchFamily="2" charset="-79"/>
              </a:rPr>
              <a:t> </a:t>
            </a:r>
            <a:r>
              <a:rPr lang="fr-FR" i="1" dirty="0" err="1">
                <a:latin typeface="Book Antiqua" panose="02040602050305030304" pitchFamily="18" charset="0"/>
                <a:cs typeface="Didot" panose="02000503000000020003" pitchFamily="2" charset="-79"/>
              </a:rPr>
              <a:t>potestas</a:t>
            </a:r>
            <a:r>
              <a:rPr lang="fr-FR" dirty="0">
                <a:latin typeface="Book Antiqua" panose="02040602050305030304" pitchFamily="18" charset="0"/>
                <a:cs typeface="Didot" panose="02000503000000020003" pitchFamily="2" charset="-79"/>
              </a:rPr>
              <a:t>).</a:t>
            </a:r>
          </a:p>
        </p:txBody>
      </p:sp>
    </p:spTree>
    <p:extLst>
      <p:ext uri="{BB962C8B-B14F-4D97-AF65-F5344CB8AC3E}">
        <p14:creationId xmlns:p14="http://schemas.microsoft.com/office/powerpoint/2010/main" val="330294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6C49CE3-C9CF-494D-A04F-2E0B08EFBC10}"/>
              </a:ext>
            </a:extLst>
          </p:cNvPr>
          <p:cNvSpPr>
            <a:spLocks noGrp="1"/>
          </p:cNvSpPr>
          <p:nvPr>
            <p:ph type="title"/>
          </p:nvPr>
        </p:nvSpPr>
        <p:spPr/>
        <p:txBody>
          <a:bodyPr>
            <a:normAutofit/>
          </a:bodyPr>
          <a:lstStyle/>
          <a:p>
            <a:r>
              <a:rPr lang="fr-FR" sz="3600" i="1" dirty="0">
                <a:latin typeface="Book Antiqua" panose="02040602050305030304" pitchFamily="18" charset="0"/>
              </a:rPr>
              <a:t>L’évolution du couple </a:t>
            </a:r>
            <a:r>
              <a:rPr lang="fr-FR" sz="3600" i="1" dirty="0" err="1">
                <a:latin typeface="Book Antiqua" panose="02040602050305030304" pitchFamily="18" charset="0"/>
              </a:rPr>
              <a:t>auctoritas-potestas</a:t>
            </a:r>
            <a:r>
              <a:rPr lang="fr-FR" sz="3600" i="1" dirty="0">
                <a:latin typeface="Book Antiqua" panose="02040602050305030304" pitchFamily="18" charset="0"/>
              </a:rPr>
              <a:t> </a:t>
            </a:r>
            <a:br>
              <a:rPr lang="fr-FR" sz="3600" i="1" dirty="0">
                <a:latin typeface="Book Antiqua" panose="02040602050305030304" pitchFamily="18" charset="0"/>
              </a:rPr>
            </a:br>
            <a:r>
              <a:rPr lang="fr-FR" sz="3600" i="1" dirty="0">
                <a:latin typeface="Book Antiqua" panose="02040602050305030304" pitchFamily="18" charset="0"/>
              </a:rPr>
              <a:t>dans le haut Moyen Âge</a:t>
            </a:r>
            <a:endParaRPr lang="fr-FR" sz="3600" dirty="0">
              <a:latin typeface="Book Antiqua" panose="02040602050305030304" pitchFamily="18" charset="0"/>
            </a:endParaRPr>
          </a:p>
        </p:txBody>
      </p:sp>
      <p:sp>
        <p:nvSpPr>
          <p:cNvPr id="3" name="Espace réservé du contenu 2">
            <a:extLst>
              <a:ext uri="{FF2B5EF4-FFF2-40B4-BE49-F238E27FC236}">
                <a16:creationId xmlns:a16="http://schemas.microsoft.com/office/drawing/2014/main" xmlns="" id="{55F4CB20-01E6-BD40-938E-E58860F93DA2}"/>
              </a:ext>
            </a:extLst>
          </p:cNvPr>
          <p:cNvSpPr>
            <a:spLocks noGrp="1"/>
          </p:cNvSpPr>
          <p:nvPr>
            <p:ph idx="1"/>
          </p:nvPr>
        </p:nvSpPr>
        <p:spPr/>
        <p:txBody>
          <a:bodyPr>
            <a:normAutofit lnSpcReduction="10000"/>
          </a:bodyPr>
          <a:lstStyle/>
          <a:p>
            <a:pPr marL="0" indent="0">
              <a:buNone/>
            </a:pPr>
            <a:endParaRPr lang="fr-FR" dirty="0">
              <a:latin typeface="Baskerville" panose="02020502070401020303" pitchFamily="18" charset="0"/>
              <a:ea typeface="Baskerville" panose="02020502070401020303" pitchFamily="18" charset="0"/>
              <a:cs typeface="Didot" panose="02000503000000020003" pitchFamily="2" charset="-79"/>
            </a:endParaRPr>
          </a:p>
          <a:p>
            <a:pPr marL="0" indent="0">
              <a:buNone/>
            </a:pPr>
            <a:r>
              <a:rPr lang="fr-FR" dirty="0">
                <a:latin typeface="Baskerville" panose="02020502070401020303" pitchFamily="18" charset="0"/>
                <a:ea typeface="Baskerville" panose="02020502070401020303" pitchFamily="18" charset="0"/>
                <a:cs typeface="Didot" panose="02000503000000020003" pitchFamily="2" charset="-79"/>
              </a:rPr>
              <a:t>La faute d’Adam et Eve a jeté l’humanité dans la fragilité, dans l’abîme du péché ; la rédemption apportée par le Christ exige des hommes qu’ils redressent la tête et se placent dans une vision de salut. </a:t>
            </a:r>
          </a:p>
          <a:p>
            <a:pPr marL="0" indent="0">
              <a:buNone/>
            </a:pPr>
            <a:r>
              <a:rPr lang="fr-FR" dirty="0">
                <a:latin typeface="Baskerville" panose="02020502070401020303" pitchFamily="18" charset="0"/>
                <a:ea typeface="Baskerville" panose="02020502070401020303" pitchFamily="18" charset="0"/>
                <a:cs typeface="Didot" panose="02000503000000020003" pitchFamily="2" charset="-79"/>
              </a:rPr>
              <a:t>Cette vision, c’est l’Église qui l’enseigne, par ses évêques et par leurs assistants, au premier rang desquels sont les rois. Tous doivent travailler à restaurer le monde.</a:t>
            </a:r>
            <a:br>
              <a:rPr lang="fr-FR" dirty="0">
                <a:latin typeface="Baskerville" panose="02020502070401020303" pitchFamily="18" charset="0"/>
                <a:ea typeface="Baskerville" panose="02020502070401020303" pitchFamily="18" charset="0"/>
                <a:cs typeface="Didot" panose="02000503000000020003" pitchFamily="2" charset="-79"/>
              </a:rPr>
            </a:br>
            <a:r>
              <a:rPr lang="fr-FR" dirty="0">
                <a:latin typeface="Baskerville" panose="02020502070401020303" pitchFamily="18" charset="0"/>
                <a:ea typeface="Baskerville" panose="02020502070401020303" pitchFamily="18" charset="0"/>
                <a:cs typeface="Didot" panose="02000503000000020003" pitchFamily="2" charset="-79"/>
              </a:rPr>
              <a:t>Comment ?  En guidant les hommes, par l’exercice de l’amour et de la miséricorde, par la défiance envers des pouvoirs trop terrestres, enfin par l’annonce eschatologique de la fin des temps et du retour annoncé du Christ.</a:t>
            </a:r>
          </a:p>
        </p:txBody>
      </p:sp>
    </p:spTree>
    <p:extLst>
      <p:ext uri="{BB962C8B-B14F-4D97-AF65-F5344CB8AC3E}">
        <p14:creationId xmlns:p14="http://schemas.microsoft.com/office/powerpoint/2010/main" val="1550470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B8086F8-5C95-C14A-9FF9-A39C80B77F57}"/>
              </a:ext>
            </a:extLst>
          </p:cNvPr>
          <p:cNvSpPr>
            <a:spLocks noGrp="1"/>
          </p:cNvSpPr>
          <p:nvPr>
            <p:ph type="title"/>
          </p:nvPr>
        </p:nvSpPr>
        <p:spPr/>
        <p:txBody>
          <a:bodyPr/>
          <a:lstStyle/>
          <a:p>
            <a:r>
              <a:rPr lang="fr-FR" b="1" dirty="0">
                <a:latin typeface="Book Antiqua" panose="02040602050305030304" pitchFamily="18" charset="0"/>
                <a:ea typeface="Baskerville" panose="02020502070401020303" pitchFamily="18" charset="0"/>
              </a:rPr>
              <a:t>Le déverrouillage du IX</a:t>
            </a:r>
            <a:r>
              <a:rPr lang="fr-FR" b="1" baseline="30000" dirty="0">
                <a:latin typeface="Book Antiqua" panose="02040602050305030304" pitchFamily="18" charset="0"/>
                <a:ea typeface="Baskerville" panose="02020502070401020303" pitchFamily="18" charset="0"/>
              </a:rPr>
              <a:t>e</a:t>
            </a:r>
            <a:r>
              <a:rPr lang="fr-FR" b="1" dirty="0">
                <a:latin typeface="Book Antiqua" panose="02040602050305030304" pitchFamily="18" charset="0"/>
                <a:ea typeface="Baskerville" panose="02020502070401020303" pitchFamily="18" charset="0"/>
              </a:rPr>
              <a:t> siècle </a:t>
            </a:r>
            <a:endParaRPr lang="fr-FR" dirty="0"/>
          </a:p>
        </p:txBody>
      </p:sp>
      <p:sp>
        <p:nvSpPr>
          <p:cNvPr id="3" name="Espace réservé du contenu 2">
            <a:extLst>
              <a:ext uri="{FF2B5EF4-FFF2-40B4-BE49-F238E27FC236}">
                <a16:creationId xmlns:a16="http://schemas.microsoft.com/office/drawing/2014/main" xmlns="" id="{1F6D3E96-D23F-BE42-8AA2-4747CD2DC059}"/>
              </a:ext>
            </a:extLst>
          </p:cNvPr>
          <p:cNvSpPr>
            <a:spLocks noGrp="1"/>
          </p:cNvSpPr>
          <p:nvPr>
            <p:ph idx="1"/>
          </p:nvPr>
        </p:nvSpPr>
        <p:spPr/>
        <p:txBody>
          <a:bodyPr>
            <a:normAutofit/>
          </a:bodyPr>
          <a:lstStyle/>
          <a:p>
            <a:pPr marL="0" indent="0">
              <a:buNone/>
            </a:pPr>
            <a:r>
              <a:rPr lang="fr-FR" sz="3200" dirty="0">
                <a:latin typeface="Baskerville" panose="02020502070401020303" pitchFamily="18" charset="0"/>
                <a:ea typeface="Baskerville" panose="02020502070401020303" pitchFamily="18" charset="0"/>
              </a:rPr>
              <a:t>Au couple </a:t>
            </a:r>
            <a:r>
              <a:rPr lang="fr-FR" sz="3200" i="1" dirty="0" err="1">
                <a:latin typeface="Baskerville" panose="02020502070401020303" pitchFamily="18" charset="0"/>
                <a:ea typeface="Baskerville" panose="02020502070401020303" pitchFamily="18" charset="0"/>
              </a:rPr>
              <a:t>auctoritas</a:t>
            </a:r>
            <a:r>
              <a:rPr lang="fr-FR" sz="3200" dirty="0">
                <a:latin typeface="Baskerville" panose="02020502070401020303" pitchFamily="18" charset="0"/>
                <a:ea typeface="Baskerville" panose="02020502070401020303" pitchFamily="18" charset="0"/>
              </a:rPr>
              <a:t>/</a:t>
            </a:r>
            <a:r>
              <a:rPr lang="fr-FR" sz="3200" i="1" dirty="0" err="1">
                <a:latin typeface="Baskerville" panose="02020502070401020303" pitchFamily="18" charset="0"/>
                <a:ea typeface="Baskerville" panose="02020502070401020303" pitchFamily="18" charset="0"/>
              </a:rPr>
              <a:t>potestas</a:t>
            </a:r>
            <a:r>
              <a:rPr lang="fr-FR" sz="3200" dirty="0">
                <a:latin typeface="Baskerville" panose="02020502070401020303" pitchFamily="18" charset="0"/>
                <a:ea typeface="Baskerville" panose="02020502070401020303" pitchFamily="18" charset="0"/>
              </a:rPr>
              <a:t> on a ajouté un élément essentiel, le </a:t>
            </a:r>
            <a:r>
              <a:rPr lang="fr-FR" sz="3200" i="1" dirty="0" err="1">
                <a:latin typeface="Baskerville" panose="02020502070401020303" pitchFamily="18" charset="0"/>
                <a:ea typeface="Baskerville" panose="02020502070401020303" pitchFamily="18" charset="0"/>
              </a:rPr>
              <a:t>ministerium</a:t>
            </a:r>
            <a:r>
              <a:rPr lang="fr-FR" sz="3200" dirty="0">
                <a:latin typeface="Baskerville" panose="02020502070401020303" pitchFamily="18" charset="0"/>
                <a:ea typeface="Baskerville" panose="02020502070401020303" pitchFamily="18" charset="0"/>
              </a:rPr>
              <a:t>. </a:t>
            </a:r>
          </a:p>
          <a:p>
            <a:pPr marL="0" indent="0">
              <a:buNone/>
            </a:pPr>
            <a:r>
              <a:rPr lang="fr-FR" sz="3200" dirty="0">
                <a:latin typeface="Baskerville" panose="02020502070401020303" pitchFamily="18" charset="0"/>
                <a:ea typeface="Baskerville" panose="02020502070401020303" pitchFamily="18" charset="0"/>
              </a:rPr>
              <a:t>L’exercice du pouvoir implique un contrat réciproque (« consensuel ») d’assistance et de conseil, garanti par le fief, c’est-à-dire par un bien foncier ou par une dignité, symbolisé par un objet physique et garanti dans la durée par l’hérédité, une transmission au sein d’une lignée familiale. Des indices d’une pensée de l’État </a:t>
            </a:r>
          </a:p>
        </p:txBody>
      </p:sp>
    </p:spTree>
    <p:extLst>
      <p:ext uri="{BB962C8B-B14F-4D97-AF65-F5344CB8AC3E}">
        <p14:creationId xmlns:p14="http://schemas.microsoft.com/office/powerpoint/2010/main" val="215208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9028B32-22DD-214A-8268-0D1C892FF2D9}"/>
              </a:ext>
            </a:extLst>
          </p:cNvPr>
          <p:cNvSpPr>
            <a:spLocks noGrp="1"/>
          </p:cNvSpPr>
          <p:nvPr>
            <p:ph type="title"/>
          </p:nvPr>
        </p:nvSpPr>
        <p:spPr>
          <a:xfrm>
            <a:off x="632298" y="365125"/>
            <a:ext cx="10963072" cy="1325563"/>
          </a:xfrm>
        </p:spPr>
        <p:txBody>
          <a:bodyPr/>
          <a:lstStyle/>
          <a:p>
            <a:r>
              <a:rPr lang="fr-FR" b="1" dirty="0">
                <a:latin typeface="Book Antiqua" panose="02040602050305030304" pitchFamily="18" charset="0"/>
              </a:rPr>
              <a:t>Le repentir ? Une main tendue à Aristote (XII</a:t>
            </a:r>
            <a:r>
              <a:rPr lang="fr-FR" b="1" baseline="30000" dirty="0">
                <a:latin typeface="Book Antiqua" panose="02040602050305030304" pitchFamily="18" charset="0"/>
              </a:rPr>
              <a:t>e</a:t>
            </a:r>
            <a:r>
              <a:rPr lang="fr-FR" b="1" dirty="0">
                <a:latin typeface="Book Antiqua" panose="02040602050305030304" pitchFamily="18" charset="0"/>
              </a:rPr>
              <a:t>-XIII</a:t>
            </a:r>
            <a:r>
              <a:rPr lang="fr-FR" b="1" baseline="30000" dirty="0">
                <a:latin typeface="Book Antiqua" panose="02040602050305030304" pitchFamily="18" charset="0"/>
              </a:rPr>
              <a:t>e</a:t>
            </a:r>
            <a:r>
              <a:rPr lang="fr-FR" b="1" dirty="0">
                <a:latin typeface="Book Antiqua" panose="02040602050305030304" pitchFamily="18" charset="0"/>
              </a:rPr>
              <a:t> siècles)</a:t>
            </a:r>
            <a:r>
              <a:rPr lang="fr-FR" dirty="0">
                <a:latin typeface="Book Antiqua" panose="02040602050305030304" pitchFamily="18" charset="0"/>
              </a:rPr>
              <a:t> </a:t>
            </a:r>
          </a:p>
        </p:txBody>
      </p:sp>
      <p:sp>
        <p:nvSpPr>
          <p:cNvPr id="3" name="Espace réservé du contenu 2">
            <a:extLst>
              <a:ext uri="{FF2B5EF4-FFF2-40B4-BE49-F238E27FC236}">
                <a16:creationId xmlns:a16="http://schemas.microsoft.com/office/drawing/2014/main" xmlns="" id="{246D4564-E894-EF46-ACF4-294CA9E092A7}"/>
              </a:ext>
            </a:extLst>
          </p:cNvPr>
          <p:cNvSpPr>
            <a:spLocks noGrp="1"/>
          </p:cNvSpPr>
          <p:nvPr>
            <p:ph idx="1"/>
          </p:nvPr>
        </p:nvSpPr>
        <p:spPr/>
        <p:txBody>
          <a:bodyPr>
            <a:normAutofit/>
          </a:bodyPr>
          <a:lstStyle/>
          <a:p>
            <a:pPr marL="0" indent="0">
              <a:buNone/>
            </a:pPr>
            <a:r>
              <a:rPr lang="fr-FR" sz="3200" b="1" dirty="0">
                <a:solidFill>
                  <a:srgbClr val="FF0000"/>
                </a:solidFill>
                <a:latin typeface="Baskerville" panose="02020502070401020303" pitchFamily="18" charset="0"/>
                <a:ea typeface="Baskerville" panose="02020502070401020303" pitchFamily="18" charset="0"/>
              </a:rPr>
              <a:t>Charité</a:t>
            </a:r>
          </a:p>
          <a:p>
            <a:pPr marL="0" indent="0">
              <a:buNone/>
            </a:pPr>
            <a:r>
              <a:rPr lang="fr-FR" sz="3200" dirty="0">
                <a:latin typeface="Baskerville" panose="02020502070401020303" pitchFamily="18" charset="0"/>
                <a:ea typeface="Baskerville" panose="02020502070401020303" pitchFamily="18" charset="0"/>
              </a:rPr>
              <a:t>Alexandre II (1061-1073) : « la charité n’a pas une valeur moindre que la </a:t>
            </a:r>
            <a:r>
              <a:rPr lang="fr-FR" sz="3200" i="1" dirty="0" err="1">
                <a:latin typeface="Baskerville" panose="02020502070401020303" pitchFamily="18" charset="0"/>
                <a:ea typeface="Baskerville" panose="02020502070401020303" pitchFamily="18" charset="0"/>
              </a:rPr>
              <a:t>potestas</a:t>
            </a:r>
            <a:r>
              <a:rPr lang="fr-FR" sz="3200" dirty="0">
                <a:latin typeface="Baskerville" panose="02020502070401020303" pitchFamily="18" charset="0"/>
                <a:ea typeface="Baskerville" panose="02020502070401020303" pitchFamily="18" charset="0"/>
              </a:rPr>
              <a:t> » </a:t>
            </a:r>
          </a:p>
          <a:p>
            <a:pPr marL="0" indent="0">
              <a:buNone/>
            </a:pPr>
            <a:r>
              <a:rPr lang="fr-FR" sz="3200" dirty="0">
                <a:latin typeface="Baskerville" panose="02020502070401020303" pitchFamily="18" charset="0"/>
                <a:ea typeface="Baskerville" panose="02020502070401020303" pitchFamily="18" charset="0"/>
              </a:rPr>
              <a:t>(</a:t>
            </a:r>
            <a:r>
              <a:rPr lang="fr-FR" sz="3200" i="1" dirty="0">
                <a:latin typeface="Baskerville" panose="02020502070401020303" pitchFamily="18" charset="0"/>
                <a:ea typeface="Baskerville" panose="02020502070401020303" pitchFamily="18" charset="0"/>
              </a:rPr>
              <a:t>non minor fuit </a:t>
            </a:r>
            <a:r>
              <a:rPr lang="fr-FR" sz="3200" i="1" dirty="0" err="1">
                <a:latin typeface="Baskerville" panose="02020502070401020303" pitchFamily="18" charset="0"/>
                <a:ea typeface="Baskerville" panose="02020502070401020303" pitchFamily="18" charset="0"/>
              </a:rPr>
              <a:t>charitas</a:t>
            </a:r>
            <a:r>
              <a:rPr lang="fr-FR" sz="3200" i="1" dirty="0">
                <a:latin typeface="Baskerville" panose="02020502070401020303" pitchFamily="18" charset="0"/>
                <a:ea typeface="Baskerville" panose="02020502070401020303" pitchFamily="18" charset="0"/>
              </a:rPr>
              <a:t> </a:t>
            </a:r>
            <a:r>
              <a:rPr lang="fr-FR" sz="3200" i="1" dirty="0" err="1">
                <a:latin typeface="Baskerville" panose="02020502070401020303" pitchFamily="18" charset="0"/>
                <a:ea typeface="Baskerville" panose="02020502070401020303" pitchFamily="18" charset="0"/>
              </a:rPr>
              <a:t>quam</a:t>
            </a:r>
            <a:r>
              <a:rPr lang="fr-FR" sz="3200" i="1" dirty="0">
                <a:latin typeface="Baskerville" panose="02020502070401020303" pitchFamily="18" charset="0"/>
                <a:ea typeface="Baskerville" panose="02020502070401020303" pitchFamily="18" charset="0"/>
              </a:rPr>
              <a:t> </a:t>
            </a:r>
            <a:r>
              <a:rPr lang="fr-FR" sz="3200" i="1" dirty="0" err="1">
                <a:latin typeface="Baskerville" panose="02020502070401020303" pitchFamily="18" charset="0"/>
                <a:ea typeface="Baskerville" panose="02020502070401020303" pitchFamily="18" charset="0"/>
              </a:rPr>
              <a:t>potestas</a:t>
            </a:r>
            <a:r>
              <a:rPr lang="fr-FR" sz="3200" i="1" dirty="0">
                <a:latin typeface="Baskerville" panose="02020502070401020303" pitchFamily="18" charset="0"/>
                <a:ea typeface="Baskerville" panose="02020502070401020303" pitchFamily="18" charset="0"/>
              </a:rPr>
              <a:t> </a:t>
            </a:r>
            <a:r>
              <a:rPr lang="fr-FR" sz="3200" dirty="0">
                <a:latin typeface="Baskerville" panose="02020502070401020303" pitchFamily="18" charset="0"/>
                <a:ea typeface="Baskerville" panose="02020502070401020303" pitchFamily="18" charset="0"/>
              </a:rPr>
              <a:t>: </a:t>
            </a:r>
            <a:r>
              <a:rPr lang="fr-FR" sz="3200" i="1" dirty="0">
                <a:latin typeface="Baskerville" panose="02020502070401020303" pitchFamily="18" charset="0"/>
                <a:ea typeface="Baskerville" panose="02020502070401020303" pitchFamily="18" charset="0"/>
              </a:rPr>
              <a:t>PL</a:t>
            </a:r>
            <a:r>
              <a:rPr lang="fr-FR" sz="3200" dirty="0">
                <a:latin typeface="Baskerville" panose="02020502070401020303" pitchFamily="18" charset="0"/>
                <a:ea typeface="Baskerville" panose="02020502070401020303" pitchFamily="18" charset="0"/>
              </a:rPr>
              <a:t> 146, 1417B).</a:t>
            </a:r>
          </a:p>
          <a:p>
            <a:pPr marL="0" indent="0">
              <a:buNone/>
            </a:pPr>
            <a:r>
              <a:rPr lang="fr-FR" sz="3200" b="1" dirty="0">
                <a:solidFill>
                  <a:srgbClr val="FF0000"/>
                </a:solidFill>
                <a:latin typeface="Baskerville" panose="02020502070401020303" pitchFamily="18" charset="0"/>
                <a:ea typeface="Baskerville" panose="02020502070401020303" pitchFamily="18" charset="0"/>
              </a:rPr>
              <a:t>Loi</a:t>
            </a:r>
          </a:p>
          <a:p>
            <a:pPr marL="0" indent="0">
              <a:buNone/>
            </a:pPr>
            <a:r>
              <a:rPr lang="fr-FR" sz="3200" b="1" dirty="0">
                <a:solidFill>
                  <a:srgbClr val="FF0000"/>
                </a:solidFill>
                <a:latin typeface="Baskerville" panose="02020502070401020303" pitchFamily="18" charset="0"/>
                <a:ea typeface="Baskerville" panose="02020502070401020303" pitchFamily="18" charset="0"/>
              </a:rPr>
              <a:t>Raison</a:t>
            </a:r>
          </a:p>
          <a:p>
            <a:pPr marL="0" indent="0">
              <a:buNone/>
            </a:pPr>
            <a:r>
              <a:rPr lang="fr-FR" sz="3200" b="1" dirty="0">
                <a:solidFill>
                  <a:srgbClr val="FF0000"/>
                </a:solidFill>
                <a:latin typeface="Baskerville" panose="02020502070401020303" pitchFamily="18" charset="0"/>
                <a:ea typeface="Baskerville" panose="02020502070401020303" pitchFamily="18" charset="0"/>
              </a:rPr>
              <a:t>Plénitude du pouvoir </a:t>
            </a:r>
          </a:p>
        </p:txBody>
      </p:sp>
    </p:spTree>
    <p:extLst>
      <p:ext uri="{BB962C8B-B14F-4D97-AF65-F5344CB8AC3E}">
        <p14:creationId xmlns:p14="http://schemas.microsoft.com/office/powerpoint/2010/main" val="3787349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83AC8F8-6E1B-1F45-B458-579631A90434}"/>
              </a:ext>
            </a:extLst>
          </p:cNvPr>
          <p:cNvSpPr>
            <a:spLocks noGrp="1"/>
          </p:cNvSpPr>
          <p:nvPr>
            <p:ph type="title"/>
          </p:nvPr>
        </p:nvSpPr>
        <p:spPr>
          <a:xfrm>
            <a:off x="838200" y="365125"/>
            <a:ext cx="10515600" cy="1706866"/>
          </a:xfrm>
        </p:spPr>
        <p:txBody>
          <a:bodyPr>
            <a:normAutofit fontScale="90000"/>
          </a:bodyPr>
          <a:lstStyle/>
          <a:p>
            <a:r>
              <a:rPr lang="fr-FR" b="1" dirty="0">
                <a:latin typeface="Book Antiqua" panose="02040602050305030304" pitchFamily="18" charset="0"/>
              </a:rPr>
              <a:t>Le « Politique » au XIII</a:t>
            </a:r>
            <a:r>
              <a:rPr lang="fr-FR" b="1" baseline="30000" dirty="0">
                <a:latin typeface="Book Antiqua" panose="02040602050305030304" pitchFamily="18" charset="0"/>
              </a:rPr>
              <a:t>e</a:t>
            </a:r>
            <a:r>
              <a:rPr lang="fr-FR" b="1" dirty="0">
                <a:latin typeface="Book Antiqua" panose="02040602050305030304" pitchFamily="18" charset="0"/>
              </a:rPr>
              <a:t> siècle </a:t>
            </a:r>
            <a:br>
              <a:rPr lang="fr-FR" b="1" dirty="0">
                <a:latin typeface="Book Antiqua" panose="02040602050305030304" pitchFamily="18" charset="0"/>
              </a:rPr>
            </a:br>
            <a:r>
              <a:rPr lang="fr-FR" b="1" dirty="0">
                <a:latin typeface="Book Antiqua" panose="02040602050305030304" pitchFamily="18" charset="0"/>
              </a:rPr>
              <a:t>ou comment digérer Aristote, </a:t>
            </a:r>
            <a:br>
              <a:rPr lang="fr-FR" b="1" dirty="0">
                <a:latin typeface="Book Antiqua" panose="02040602050305030304" pitchFamily="18" charset="0"/>
              </a:rPr>
            </a:br>
            <a:r>
              <a:rPr lang="fr-FR" b="1" dirty="0">
                <a:latin typeface="Book Antiqua" panose="02040602050305030304" pitchFamily="18" charset="0"/>
              </a:rPr>
              <a:t>mangé à la sauce chrétienne</a:t>
            </a:r>
            <a:r>
              <a:rPr lang="fr-FR" dirty="0">
                <a:latin typeface="Book Antiqua" panose="02040602050305030304" pitchFamily="18" charset="0"/>
              </a:rPr>
              <a:t> </a:t>
            </a:r>
          </a:p>
        </p:txBody>
      </p:sp>
      <p:sp>
        <p:nvSpPr>
          <p:cNvPr id="3" name="Espace réservé du contenu 2">
            <a:extLst>
              <a:ext uri="{FF2B5EF4-FFF2-40B4-BE49-F238E27FC236}">
                <a16:creationId xmlns:a16="http://schemas.microsoft.com/office/drawing/2014/main" xmlns="" id="{CC837086-615C-8948-A350-A864AF7A9DE5}"/>
              </a:ext>
            </a:extLst>
          </p:cNvPr>
          <p:cNvSpPr>
            <a:spLocks noGrp="1"/>
          </p:cNvSpPr>
          <p:nvPr>
            <p:ph idx="1"/>
          </p:nvPr>
        </p:nvSpPr>
        <p:spPr>
          <a:xfrm>
            <a:off x="838200" y="2302280"/>
            <a:ext cx="10515600" cy="4351338"/>
          </a:xfrm>
        </p:spPr>
        <p:txBody>
          <a:bodyPr>
            <a:normAutofit/>
          </a:bodyPr>
          <a:lstStyle/>
          <a:p>
            <a:pPr marL="0" indent="0">
              <a:buNone/>
            </a:pPr>
            <a:endParaRPr lang="fr-FR" sz="3200" dirty="0">
              <a:latin typeface="Didot" panose="02000503000000020003" pitchFamily="2" charset="-79"/>
              <a:cs typeface="Didot" panose="02000503000000020003" pitchFamily="2" charset="-79"/>
            </a:endParaRPr>
          </a:p>
          <a:p>
            <a:r>
              <a:rPr lang="fr-FR" sz="3200" dirty="0">
                <a:latin typeface="Didot" panose="02000503000000020003" pitchFamily="2" charset="-79"/>
                <a:cs typeface="Didot" panose="02000503000000020003" pitchFamily="2" charset="-79"/>
              </a:rPr>
              <a:t>La triade autorité – pouvoir - souveraineté : le </a:t>
            </a:r>
            <a:r>
              <a:rPr lang="fr-FR" sz="3200" dirty="0" err="1">
                <a:latin typeface="Didot" panose="02000503000000020003" pitchFamily="2" charset="-79"/>
                <a:cs typeface="Didot" panose="02000503000000020003" pitchFamily="2" charset="-79"/>
              </a:rPr>
              <a:t>noeud</a:t>
            </a:r>
            <a:r>
              <a:rPr lang="fr-FR" sz="3200" dirty="0">
                <a:latin typeface="Didot" panose="02000503000000020003" pitchFamily="2" charset="-79"/>
                <a:cs typeface="Didot" panose="02000503000000020003" pitchFamily="2" charset="-79"/>
              </a:rPr>
              <a:t> pouvoir public – juridiction – relation vassalique – office</a:t>
            </a:r>
          </a:p>
          <a:p>
            <a:r>
              <a:rPr lang="fr-FR" sz="3200" dirty="0">
                <a:latin typeface="Didot" panose="02000503000000020003" pitchFamily="2" charset="-79"/>
                <a:cs typeface="Didot" panose="02000503000000020003" pitchFamily="2" charset="-79"/>
              </a:rPr>
              <a:t>Puissance et Majesté</a:t>
            </a:r>
          </a:p>
          <a:p>
            <a:r>
              <a:rPr lang="fr-FR" sz="3200" dirty="0">
                <a:latin typeface="Didot" panose="02000503000000020003" pitchFamily="2" charset="-79"/>
                <a:cs typeface="Didot" panose="02000503000000020003" pitchFamily="2" charset="-79"/>
              </a:rPr>
              <a:t>Le gouvernement des cités</a:t>
            </a:r>
          </a:p>
          <a:p>
            <a:r>
              <a:rPr lang="fr-FR" sz="3200" dirty="0">
                <a:latin typeface="Didot" panose="02000503000000020003" pitchFamily="2" charset="-79"/>
                <a:cs typeface="Didot" panose="02000503000000020003" pitchFamily="2" charset="-79"/>
              </a:rPr>
              <a:t>Le Peuple </a:t>
            </a:r>
          </a:p>
        </p:txBody>
      </p:sp>
    </p:spTree>
    <p:extLst>
      <p:ext uri="{BB962C8B-B14F-4D97-AF65-F5344CB8AC3E}">
        <p14:creationId xmlns:p14="http://schemas.microsoft.com/office/powerpoint/2010/main" val="115778486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159</Words>
  <Application>Microsoft Macintosh PowerPoint</Application>
  <PresentationFormat>Personnalisé</PresentationFormat>
  <Paragraphs>69</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Le Pouvoir, le Politique :  seize siècles pour retrouver Aristote...  et s'en débarrasser  (IVe s. avant-XIIIe s. après)</vt:lpstr>
      <vt:lpstr>Plan</vt:lpstr>
      <vt:lpstr>Trois régimes</vt:lpstr>
      <vt:lpstr>De l’Antiquité au Moyen Âge : l’héritage de deux notions</vt:lpstr>
      <vt:lpstr>Lettre de Gélase Ier, évêque de Rome, à l’empereur Anastase (494)</vt:lpstr>
      <vt:lpstr>L’évolution du couple auctoritas-potestas  dans le haut Moyen Âge</vt:lpstr>
      <vt:lpstr>Le déverrouillage du IXe siècle </vt:lpstr>
      <vt:lpstr>Le repentir ? Une main tendue à Aristote (XIIe-XIIIe siècles) </vt:lpstr>
      <vt:lpstr>Le « Politique » au XIIIe siècle  ou comment digérer Aristote,  mangé à la sauce chrétienne </vt:lpstr>
      <vt:lpstr>Les trois régimes, d’Aristote à Thomas d’Aquin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Pouvoir, la Puissance :  seize siècles pour retrouver Aristote...  et s'en débarrasser (XIIe-XIIIe siècles)</dc:title>
  <dc:creator>Vitus Marinus</dc:creator>
  <cp:lastModifiedBy>Hélène ALCARAS</cp:lastModifiedBy>
  <cp:revision>25</cp:revision>
  <dcterms:created xsi:type="dcterms:W3CDTF">2020-01-21T14:50:51Z</dcterms:created>
  <dcterms:modified xsi:type="dcterms:W3CDTF">2020-02-02T10:32:19Z</dcterms:modified>
</cp:coreProperties>
</file>