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9"/>
  </p:notesMasterIdLst>
  <p:sldIdLst>
    <p:sldId id="265" r:id="rId3"/>
    <p:sldId id="257" r:id="rId4"/>
    <p:sldId id="267" r:id="rId5"/>
    <p:sldId id="268" r:id="rId6"/>
    <p:sldId id="269" r:id="rId7"/>
    <p:sldId id="271" r:id="rId8"/>
    <p:sldId id="272" r:id="rId9"/>
    <p:sldId id="273" r:id="rId10"/>
    <p:sldId id="274" r:id="rId11"/>
    <p:sldId id="276" r:id="rId12"/>
    <p:sldId id="275" r:id="rId13"/>
    <p:sldId id="277" r:id="rId14"/>
    <p:sldId id="278" r:id="rId15"/>
    <p:sldId id="279" r:id="rId16"/>
    <p:sldId id="281" r:id="rId17"/>
    <p:sldId id="282" r:id="rId1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1" d="100"/>
          <a:sy n="91" d="100"/>
        </p:scale>
        <p:origin x="-760" y="-1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779806-582C-47C4-B63F-340C5D830897}" type="datetimeFigureOut">
              <a:rPr lang="fr-FR" smtClean="0"/>
              <a:t>03/02/18</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52A633-3543-43AB-B214-6454A70AB5CE}" type="slidenum">
              <a:rPr lang="fr-FR" smtClean="0"/>
              <a:t>‹#›</a:t>
            </a:fld>
            <a:endParaRPr lang="fr-FR"/>
          </a:p>
        </p:txBody>
      </p:sp>
    </p:spTree>
    <p:extLst>
      <p:ext uri="{BB962C8B-B14F-4D97-AF65-F5344CB8AC3E}">
        <p14:creationId xmlns:p14="http://schemas.microsoft.com/office/powerpoint/2010/main" val="4098227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95325"/>
            <a:ext cx="6096000" cy="3429000"/>
          </a:xfrm>
          <a:solidFill>
            <a:srgbClr val="99CCFF"/>
          </a:solidFill>
          <a:ln w="25402">
            <a:solidFill>
              <a:srgbClr val="000000"/>
            </a:solidFill>
            <a:prstDash val="solid"/>
          </a:ln>
        </p:spPr>
      </p:sp>
      <p:sp>
        <p:nvSpPr>
          <p:cNvPr id="3" name="Espace réservé des commentaires 2"/>
          <p:cNvSpPr txBox="1">
            <a:spLocks noGrp="1"/>
          </p:cNvSpPr>
          <p:nvPr>
            <p:ph type="body" sz="quarter" idx="1"/>
          </p:nvPr>
        </p:nvSpPr>
        <p:spPr>
          <a:xfrm>
            <a:off x="685800" y="4343400"/>
            <a:ext cx="5484964" cy="4114077"/>
          </a:xfrm>
          <a:noFill/>
          <a:ln>
            <a:noFill/>
          </a:ln>
        </p:spPr>
        <p:txBody>
          <a:bodyPr wrap="square" lIns="0" tIns="0" rIns="0" bIns="0" anchor="t" anchorCtr="0" compatLnSpc="1">
            <a:spAutoFit/>
          </a:bodyPr>
          <a:lstStyle/>
          <a:p>
            <a:endParaRPr lang="en-US"/>
          </a:p>
        </p:txBody>
      </p:sp>
    </p:spTree>
    <p:extLst>
      <p:ext uri="{BB962C8B-B14F-4D97-AF65-F5344CB8AC3E}">
        <p14:creationId xmlns:p14="http://schemas.microsoft.com/office/powerpoint/2010/main" val="4078150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8145BFA0-395F-4EB6-B107-425F008C84BB}" type="datetimeFigureOut">
              <a:rPr lang="fr-FR" smtClean="0"/>
              <a:t>03/02/18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2615101-EBA3-422A-9E4F-CE4E75F99BBA}" type="slidenum">
              <a:rPr lang="fr-FR" smtClean="0"/>
              <a:t>‹#›</a:t>
            </a:fld>
            <a:endParaRPr lang="fr-FR"/>
          </a:p>
        </p:txBody>
      </p:sp>
    </p:spTree>
    <p:extLst>
      <p:ext uri="{BB962C8B-B14F-4D97-AF65-F5344CB8AC3E}">
        <p14:creationId xmlns:p14="http://schemas.microsoft.com/office/powerpoint/2010/main" val="2068514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145BFA0-395F-4EB6-B107-425F008C84BB}" type="datetimeFigureOut">
              <a:rPr lang="fr-FR" smtClean="0"/>
              <a:t>03/02/18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2615101-EBA3-422A-9E4F-CE4E75F99BBA}" type="slidenum">
              <a:rPr lang="fr-FR" smtClean="0"/>
              <a:t>‹#›</a:t>
            </a:fld>
            <a:endParaRPr lang="fr-FR"/>
          </a:p>
        </p:txBody>
      </p:sp>
    </p:spTree>
    <p:extLst>
      <p:ext uri="{BB962C8B-B14F-4D97-AF65-F5344CB8AC3E}">
        <p14:creationId xmlns:p14="http://schemas.microsoft.com/office/powerpoint/2010/main" val="330653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145BFA0-395F-4EB6-B107-425F008C84BB}" type="datetimeFigureOut">
              <a:rPr lang="fr-FR" smtClean="0"/>
              <a:t>03/02/18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2615101-EBA3-422A-9E4F-CE4E75F99BBA}" type="slidenum">
              <a:rPr lang="fr-FR" smtClean="0"/>
              <a:t>‹#›</a:t>
            </a:fld>
            <a:endParaRPr lang="fr-FR"/>
          </a:p>
        </p:txBody>
      </p:sp>
    </p:spTree>
    <p:extLst>
      <p:ext uri="{BB962C8B-B14F-4D97-AF65-F5344CB8AC3E}">
        <p14:creationId xmlns:p14="http://schemas.microsoft.com/office/powerpoint/2010/main" val="32478932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fr-FR" smtClean="0"/>
              <a:t>Cliquez et modifiez le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Cliquez pour modifier le style des sous-titres du masque</a:t>
            </a:r>
            <a:endParaRPr lang="en-US" dirty="0"/>
          </a:p>
        </p:txBody>
      </p:sp>
      <p:sp>
        <p:nvSpPr>
          <p:cNvPr id="4" name="Date Placeholder 3"/>
          <p:cNvSpPr>
            <a:spLocks noGrp="1"/>
          </p:cNvSpPr>
          <p:nvPr>
            <p:ph type="dt" sz="half" idx="10"/>
          </p:nvPr>
        </p:nvSpPr>
        <p:spPr/>
        <p:txBody>
          <a:bodyPr/>
          <a:lstStyle/>
          <a:p>
            <a:fld id="{52224BD7-C33F-E744-800A-6DF131D390D6}" type="datetimeFigureOut">
              <a:rPr lang="fr-FR" smtClean="0">
                <a:solidFill>
                  <a:prstClr val="black">
                    <a:tint val="75000"/>
                  </a:prstClr>
                </a:solidFill>
              </a:rPr>
              <a:pPr/>
              <a:t>03/02/18</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8BF607D3-3DFE-CD48-926B-AEB5280699D1}"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1248348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dirty="0"/>
          </a:p>
        </p:txBody>
      </p:sp>
      <p:sp>
        <p:nvSpPr>
          <p:cNvPr id="3" name="Content Placeholder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2224BD7-C33F-E744-800A-6DF131D390D6}" type="datetimeFigureOut">
              <a:rPr lang="fr-FR" smtClean="0">
                <a:solidFill>
                  <a:prstClr val="black">
                    <a:tint val="75000"/>
                  </a:prstClr>
                </a:solidFill>
              </a:rPr>
              <a:pPr/>
              <a:t>03/02/18</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8BF607D3-3DFE-CD48-926B-AEB5280699D1}"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045433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fr-FR" smtClean="0"/>
              <a:t>Cliquez et modifiez le titre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p:txBody>
          <a:bodyPr/>
          <a:lstStyle/>
          <a:p>
            <a:fld id="{52224BD7-C33F-E744-800A-6DF131D390D6}" type="datetimeFigureOut">
              <a:rPr lang="fr-FR" smtClean="0">
                <a:solidFill>
                  <a:prstClr val="black">
                    <a:tint val="75000"/>
                  </a:prstClr>
                </a:solidFill>
              </a:rPr>
              <a:pPr/>
              <a:t>03/02/18</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8BF607D3-3DFE-CD48-926B-AEB5280699D1}"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0065456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52224BD7-C33F-E744-800A-6DF131D390D6}" type="datetimeFigureOut">
              <a:rPr lang="fr-FR" smtClean="0">
                <a:solidFill>
                  <a:prstClr val="black">
                    <a:tint val="75000"/>
                  </a:prstClr>
                </a:solidFill>
              </a:rPr>
              <a:pPr/>
              <a:t>03/02/18</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8BF607D3-3DFE-CD48-926B-AEB5280699D1}"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7430541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fr-FR" smtClean="0"/>
              <a:t>Cliquez et modifiez le titre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Content Placeholder 3"/>
          <p:cNvSpPr>
            <a:spLocks noGrp="1"/>
          </p:cNvSpPr>
          <p:nvPr>
            <p:ph sz="half" idx="2"/>
          </p:nvPr>
        </p:nvSpPr>
        <p:spPr>
          <a:xfrm>
            <a:off x="839789" y="2505075"/>
            <a:ext cx="5157787" cy="36845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Content Placeholder 5"/>
          <p:cNvSpPr>
            <a:spLocks noGrp="1"/>
          </p:cNvSpPr>
          <p:nvPr>
            <p:ph sz="quarter" idx="4"/>
          </p:nvPr>
        </p:nvSpPr>
        <p:spPr>
          <a:xfrm>
            <a:off x="6172201" y="2505075"/>
            <a:ext cx="5183188" cy="36845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2224BD7-C33F-E744-800A-6DF131D390D6}" type="datetimeFigureOut">
              <a:rPr lang="fr-FR" smtClean="0">
                <a:solidFill>
                  <a:prstClr val="black">
                    <a:tint val="75000"/>
                  </a:prstClr>
                </a:solidFill>
              </a:rPr>
              <a:pPr/>
              <a:t>03/02/18</a:t>
            </a:fld>
            <a:endParaRPr lang="fr-FR">
              <a:solidFill>
                <a:prstClr val="black">
                  <a:tint val="75000"/>
                </a:prstClr>
              </a:solidFill>
            </a:endParaRPr>
          </a:p>
        </p:txBody>
      </p:sp>
      <p:sp>
        <p:nvSpPr>
          <p:cNvPr id="8" name="Footer Placeholder 7"/>
          <p:cNvSpPr>
            <a:spLocks noGrp="1"/>
          </p:cNvSpPr>
          <p:nvPr>
            <p:ph type="ftr" sz="quarter" idx="11"/>
          </p:nvPr>
        </p:nvSpPr>
        <p:spPr/>
        <p:txBody>
          <a:bodyPr/>
          <a:lstStyle/>
          <a:p>
            <a:endParaRPr lang="fr-FR">
              <a:solidFill>
                <a:prstClr val="black">
                  <a:tint val="75000"/>
                </a:prstClr>
              </a:solidFill>
            </a:endParaRPr>
          </a:p>
        </p:txBody>
      </p:sp>
      <p:sp>
        <p:nvSpPr>
          <p:cNvPr id="9" name="Slide Number Placeholder 8"/>
          <p:cNvSpPr>
            <a:spLocks noGrp="1"/>
          </p:cNvSpPr>
          <p:nvPr>
            <p:ph type="sldNum" sz="quarter" idx="12"/>
          </p:nvPr>
        </p:nvSpPr>
        <p:spPr/>
        <p:txBody>
          <a:bodyPr/>
          <a:lstStyle/>
          <a:p>
            <a:fld id="{8BF607D3-3DFE-CD48-926B-AEB5280699D1}"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34733724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dirty="0"/>
          </a:p>
        </p:txBody>
      </p:sp>
      <p:sp>
        <p:nvSpPr>
          <p:cNvPr id="3" name="Date Placeholder 2"/>
          <p:cNvSpPr>
            <a:spLocks noGrp="1"/>
          </p:cNvSpPr>
          <p:nvPr>
            <p:ph type="dt" sz="half" idx="10"/>
          </p:nvPr>
        </p:nvSpPr>
        <p:spPr/>
        <p:txBody>
          <a:bodyPr/>
          <a:lstStyle/>
          <a:p>
            <a:fld id="{52224BD7-C33F-E744-800A-6DF131D390D6}" type="datetimeFigureOut">
              <a:rPr lang="fr-FR" smtClean="0">
                <a:solidFill>
                  <a:prstClr val="black">
                    <a:tint val="75000"/>
                  </a:prstClr>
                </a:solidFill>
              </a:rPr>
              <a:pPr/>
              <a:t>03/02/18</a:t>
            </a:fld>
            <a:endParaRPr lang="fr-FR">
              <a:solidFill>
                <a:prstClr val="black">
                  <a:tint val="75000"/>
                </a:prstClr>
              </a:solidFill>
            </a:endParaRPr>
          </a:p>
        </p:txBody>
      </p:sp>
      <p:sp>
        <p:nvSpPr>
          <p:cNvPr id="4" name="Footer Placeholder 3"/>
          <p:cNvSpPr>
            <a:spLocks noGrp="1"/>
          </p:cNvSpPr>
          <p:nvPr>
            <p:ph type="ftr" sz="quarter" idx="11"/>
          </p:nvPr>
        </p:nvSpPr>
        <p:spPr/>
        <p:txBody>
          <a:bodyPr/>
          <a:lstStyle/>
          <a:p>
            <a:endParaRPr lang="fr-FR">
              <a:solidFill>
                <a:prstClr val="black">
                  <a:tint val="75000"/>
                </a:prstClr>
              </a:solidFill>
            </a:endParaRPr>
          </a:p>
        </p:txBody>
      </p:sp>
      <p:sp>
        <p:nvSpPr>
          <p:cNvPr id="5" name="Slide Number Placeholder 4"/>
          <p:cNvSpPr>
            <a:spLocks noGrp="1"/>
          </p:cNvSpPr>
          <p:nvPr>
            <p:ph type="sldNum" sz="quarter" idx="12"/>
          </p:nvPr>
        </p:nvSpPr>
        <p:spPr/>
        <p:txBody>
          <a:bodyPr/>
          <a:lstStyle/>
          <a:p>
            <a:fld id="{8BF607D3-3DFE-CD48-926B-AEB5280699D1}"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37063889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224BD7-C33F-E744-800A-6DF131D390D6}" type="datetimeFigureOut">
              <a:rPr lang="fr-FR" smtClean="0">
                <a:solidFill>
                  <a:prstClr val="black">
                    <a:tint val="75000"/>
                  </a:prstClr>
                </a:solidFill>
              </a:rPr>
              <a:pPr/>
              <a:t>03/02/18</a:t>
            </a:fld>
            <a:endParaRPr lang="fr-FR">
              <a:solidFill>
                <a:prstClr val="black">
                  <a:tint val="75000"/>
                </a:prstClr>
              </a:solidFill>
            </a:endParaRPr>
          </a:p>
        </p:txBody>
      </p:sp>
      <p:sp>
        <p:nvSpPr>
          <p:cNvPr id="3" name="Footer Placeholder 2"/>
          <p:cNvSpPr>
            <a:spLocks noGrp="1"/>
          </p:cNvSpPr>
          <p:nvPr>
            <p:ph type="ftr" sz="quarter" idx="11"/>
          </p:nvPr>
        </p:nvSpPr>
        <p:spPr/>
        <p:txBody>
          <a:bodyPr/>
          <a:lstStyle/>
          <a:p>
            <a:endParaRPr lang="fr-FR">
              <a:solidFill>
                <a:prstClr val="black">
                  <a:tint val="75000"/>
                </a:prstClr>
              </a:solidFill>
            </a:endParaRPr>
          </a:p>
        </p:txBody>
      </p:sp>
      <p:sp>
        <p:nvSpPr>
          <p:cNvPr id="4" name="Slide Number Placeholder 3"/>
          <p:cNvSpPr>
            <a:spLocks noGrp="1"/>
          </p:cNvSpPr>
          <p:nvPr>
            <p:ph type="sldNum" sz="quarter" idx="12"/>
          </p:nvPr>
        </p:nvSpPr>
        <p:spPr/>
        <p:txBody>
          <a:bodyPr/>
          <a:lstStyle/>
          <a:p>
            <a:fld id="{8BF607D3-3DFE-CD48-926B-AEB5280699D1}"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39760252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smtClean="0"/>
              <a:t>Cliquez et modifiez le titre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52224BD7-C33F-E744-800A-6DF131D390D6}" type="datetimeFigureOut">
              <a:rPr lang="fr-FR" smtClean="0">
                <a:solidFill>
                  <a:prstClr val="black">
                    <a:tint val="75000"/>
                  </a:prstClr>
                </a:solidFill>
              </a:rPr>
              <a:pPr/>
              <a:t>03/02/18</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8BF607D3-3DFE-CD48-926B-AEB5280699D1}"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3341806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145BFA0-395F-4EB6-B107-425F008C84BB}" type="datetimeFigureOut">
              <a:rPr lang="fr-FR" smtClean="0"/>
              <a:t>03/02/18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2615101-EBA3-422A-9E4F-CE4E75F99BBA}" type="slidenum">
              <a:rPr lang="fr-FR" smtClean="0"/>
              <a:t>‹#›</a:t>
            </a:fld>
            <a:endParaRPr lang="fr-FR"/>
          </a:p>
        </p:txBody>
      </p:sp>
    </p:spTree>
    <p:extLst>
      <p:ext uri="{BB962C8B-B14F-4D97-AF65-F5344CB8AC3E}">
        <p14:creationId xmlns:p14="http://schemas.microsoft.com/office/powerpoint/2010/main" val="6602406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smtClean="0"/>
              <a:t>Cliquez et modifiez le titre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52224BD7-C33F-E744-800A-6DF131D390D6}" type="datetimeFigureOut">
              <a:rPr lang="fr-FR" smtClean="0">
                <a:solidFill>
                  <a:prstClr val="black">
                    <a:tint val="75000"/>
                  </a:prstClr>
                </a:solidFill>
              </a:rPr>
              <a:pPr/>
              <a:t>03/02/18</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8BF607D3-3DFE-CD48-926B-AEB5280699D1}"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7788049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2224BD7-C33F-E744-800A-6DF131D390D6}" type="datetimeFigureOut">
              <a:rPr lang="fr-FR" smtClean="0">
                <a:solidFill>
                  <a:prstClr val="black">
                    <a:tint val="75000"/>
                  </a:prstClr>
                </a:solidFill>
              </a:rPr>
              <a:pPr/>
              <a:t>03/02/18</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8BF607D3-3DFE-CD48-926B-AEB5280699D1}"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18401916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fr-FR" smtClean="0"/>
              <a:t>Cliquez et modifiez le titre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2224BD7-C33F-E744-800A-6DF131D390D6}" type="datetimeFigureOut">
              <a:rPr lang="fr-FR" smtClean="0">
                <a:solidFill>
                  <a:prstClr val="black">
                    <a:tint val="75000"/>
                  </a:prstClr>
                </a:solidFill>
              </a:rPr>
              <a:pPr/>
              <a:t>03/02/18</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8BF607D3-3DFE-CD48-926B-AEB5280699D1}"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996211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8145BFA0-395F-4EB6-B107-425F008C84BB}" type="datetimeFigureOut">
              <a:rPr lang="fr-FR" smtClean="0"/>
              <a:t>03/02/18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2615101-EBA3-422A-9E4F-CE4E75F99BBA}" type="slidenum">
              <a:rPr lang="fr-FR" smtClean="0"/>
              <a:t>‹#›</a:t>
            </a:fld>
            <a:endParaRPr lang="fr-FR"/>
          </a:p>
        </p:txBody>
      </p:sp>
    </p:spTree>
    <p:extLst>
      <p:ext uri="{BB962C8B-B14F-4D97-AF65-F5344CB8AC3E}">
        <p14:creationId xmlns:p14="http://schemas.microsoft.com/office/powerpoint/2010/main" val="588221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145BFA0-395F-4EB6-B107-425F008C84BB}" type="datetimeFigureOut">
              <a:rPr lang="fr-FR" smtClean="0"/>
              <a:t>03/02/18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2615101-EBA3-422A-9E4F-CE4E75F99BBA}" type="slidenum">
              <a:rPr lang="fr-FR" smtClean="0"/>
              <a:t>‹#›</a:t>
            </a:fld>
            <a:endParaRPr lang="fr-FR"/>
          </a:p>
        </p:txBody>
      </p:sp>
    </p:spTree>
    <p:extLst>
      <p:ext uri="{BB962C8B-B14F-4D97-AF65-F5344CB8AC3E}">
        <p14:creationId xmlns:p14="http://schemas.microsoft.com/office/powerpoint/2010/main" val="2445833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145BFA0-395F-4EB6-B107-425F008C84BB}" type="datetimeFigureOut">
              <a:rPr lang="fr-FR" smtClean="0"/>
              <a:t>03/02/18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2615101-EBA3-422A-9E4F-CE4E75F99BBA}" type="slidenum">
              <a:rPr lang="fr-FR" smtClean="0"/>
              <a:t>‹#›</a:t>
            </a:fld>
            <a:endParaRPr lang="fr-FR"/>
          </a:p>
        </p:txBody>
      </p:sp>
    </p:spTree>
    <p:extLst>
      <p:ext uri="{BB962C8B-B14F-4D97-AF65-F5344CB8AC3E}">
        <p14:creationId xmlns:p14="http://schemas.microsoft.com/office/powerpoint/2010/main" val="749878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8145BFA0-395F-4EB6-B107-425F008C84BB}" type="datetimeFigureOut">
              <a:rPr lang="fr-FR" smtClean="0"/>
              <a:t>03/02/18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2615101-EBA3-422A-9E4F-CE4E75F99BBA}" type="slidenum">
              <a:rPr lang="fr-FR" smtClean="0"/>
              <a:t>‹#›</a:t>
            </a:fld>
            <a:endParaRPr lang="fr-FR"/>
          </a:p>
        </p:txBody>
      </p:sp>
    </p:spTree>
    <p:extLst>
      <p:ext uri="{BB962C8B-B14F-4D97-AF65-F5344CB8AC3E}">
        <p14:creationId xmlns:p14="http://schemas.microsoft.com/office/powerpoint/2010/main" val="1185306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145BFA0-395F-4EB6-B107-425F008C84BB}" type="datetimeFigureOut">
              <a:rPr lang="fr-FR" smtClean="0"/>
              <a:t>03/02/18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2615101-EBA3-422A-9E4F-CE4E75F99BBA}" type="slidenum">
              <a:rPr lang="fr-FR" smtClean="0"/>
              <a:t>‹#›</a:t>
            </a:fld>
            <a:endParaRPr lang="fr-FR"/>
          </a:p>
        </p:txBody>
      </p:sp>
    </p:spTree>
    <p:extLst>
      <p:ext uri="{BB962C8B-B14F-4D97-AF65-F5344CB8AC3E}">
        <p14:creationId xmlns:p14="http://schemas.microsoft.com/office/powerpoint/2010/main" val="3133050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145BFA0-395F-4EB6-B107-425F008C84BB}" type="datetimeFigureOut">
              <a:rPr lang="fr-FR" smtClean="0"/>
              <a:t>03/02/18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2615101-EBA3-422A-9E4F-CE4E75F99BBA}" type="slidenum">
              <a:rPr lang="fr-FR" smtClean="0"/>
              <a:t>‹#›</a:t>
            </a:fld>
            <a:endParaRPr lang="fr-FR"/>
          </a:p>
        </p:txBody>
      </p:sp>
    </p:spTree>
    <p:extLst>
      <p:ext uri="{BB962C8B-B14F-4D97-AF65-F5344CB8AC3E}">
        <p14:creationId xmlns:p14="http://schemas.microsoft.com/office/powerpoint/2010/main" val="2748991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145BFA0-395F-4EB6-B107-425F008C84BB}" type="datetimeFigureOut">
              <a:rPr lang="fr-FR" smtClean="0"/>
              <a:t>03/02/18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2615101-EBA3-422A-9E4F-CE4E75F99BBA}" type="slidenum">
              <a:rPr lang="fr-FR" smtClean="0"/>
              <a:t>‹#›</a:t>
            </a:fld>
            <a:endParaRPr lang="fr-FR"/>
          </a:p>
        </p:txBody>
      </p:sp>
    </p:spTree>
    <p:extLst>
      <p:ext uri="{BB962C8B-B14F-4D97-AF65-F5344CB8AC3E}">
        <p14:creationId xmlns:p14="http://schemas.microsoft.com/office/powerpoint/2010/main" val="112379165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45BFA0-395F-4EB6-B107-425F008C84BB}" type="datetimeFigureOut">
              <a:rPr lang="fr-FR" smtClean="0"/>
              <a:t>03/02/18</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615101-EBA3-422A-9E4F-CE4E75F99BBA}" type="slidenum">
              <a:rPr lang="fr-FR" smtClean="0"/>
              <a:t>‹#›</a:t>
            </a:fld>
            <a:endParaRPr lang="fr-FR"/>
          </a:p>
        </p:txBody>
      </p:sp>
    </p:spTree>
    <p:extLst>
      <p:ext uri="{BB962C8B-B14F-4D97-AF65-F5344CB8AC3E}">
        <p14:creationId xmlns:p14="http://schemas.microsoft.com/office/powerpoint/2010/main" val="29038239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fr-FR" smtClean="0"/>
              <a:t>Cliquez et modifiez le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224BD7-C33F-E744-800A-6DF131D390D6}" type="datetimeFigureOut">
              <a:rPr lang="fr-FR" smtClean="0">
                <a:solidFill>
                  <a:prstClr val="black">
                    <a:tint val="75000"/>
                  </a:prstClr>
                </a:solidFill>
              </a:rPr>
              <a:pPr/>
              <a:t>03/02/18</a:t>
            </a:fld>
            <a:endParaRPr lang="fr-FR">
              <a:solidFill>
                <a:prstClr val="black">
                  <a:tint val="75000"/>
                </a:prstClr>
              </a:solidFill>
            </a:endParaRP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solidFill>
                <a:prstClr val="black">
                  <a:tint val="75000"/>
                </a:prstClr>
              </a:solidFill>
            </a:endParaRP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F607D3-3DFE-CD48-926B-AEB5280699D1}"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40227614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g"/><Relationship Id="rId5" Type="http://schemas.openxmlformats.org/officeDocument/2006/relationships/image" Target="../media/image3.jpg"/><Relationship Id="rId6" Type="http://schemas.openxmlformats.org/officeDocument/2006/relationships/image" Target="../media/image4.jpg"/><Relationship Id="rId1" Type="http://schemas.openxmlformats.org/officeDocument/2006/relationships/slideLayout" Target="../slideLayouts/slideLayout18.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rme libre 1"/>
          <p:cNvSpPr/>
          <p:nvPr/>
        </p:nvSpPr>
        <p:spPr>
          <a:xfrm>
            <a:off x="1703999" y="179999"/>
            <a:ext cx="8820000" cy="6479996"/>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cap="flat">
            <a:noFill/>
            <a:prstDash val="solid"/>
          </a:ln>
        </p:spPr>
        <p:txBody>
          <a:bodyPr vert="horz" wrap="square" lIns="91440" tIns="45720" rIns="91440" bIns="45720" anchor="ctr" anchorCtr="0" compatLnSpc="1">
            <a:noAutofit/>
          </a:bodyPr>
          <a:lstStyle/>
          <a:p>
            <a:pPr algn="r">
              <a:tabLst>
                <a:tab pos="0" algn="l"/>
                <a:tab pos="448903" algn="l"/>
                <a:tab pos="898174" algn="l"/>
                <a:tab pos="1347445" algn="l"/>
                <a:tab pos="1796714" algn="l"/>
                <a:tab pos="2245984" algn="l"/>
                <a:tab pos="2695255" algn="l"/>
                <a:tab pos="3144524" algn="l"/>
                <a:tab pos="3593785" algn="l"/>
                <a:tab pos="4043055" algn="l"/>
                <a:tab pos="4492326" algn="l"/>
                <a:tab pos="4941595" algn="l"/>
                <a:tab pos="5390865" algn="l"/>
                <a:tab pos="5840135" algn="l"/>
                <a:tab pos="6289405" algn="l"/>
                <a:tab pos="6738676" algn="l"/>
                <a:tab pos="7187936" algn="l"/>
                <a:tab pos="7637206" algn="l"/>
                <a:tab pos="8086476" algn="l"/>
                <a:tab pos="8535747" algn="l"/>
                <a:tab pos="8985017" algn="l"/>
              </a:tabLst>
              <a:defRPr sz="1800" b="0" i="0" u="none" strike="noStrike" kern="0" cap="none" spc="0" baseline="0">
                <a:solidFill>
                  <a:srgbClr val="000000"/>
                </a:solidFill>
                <a:uFillTx/>
              </a:defRPr>
            </a:pPr>
            <a:r>
              <a:rPr lang="fr-FR" sz="4000" kern="0">
                <a:solidFill>
                  <a:srgbClr val="000000"/>
                </a:solidFill>
                <a:ea typeface="SimSun" pitchFamily="2"/>
                <a:cs typeface="SimSun" pitchFamily="2"/>
              </a:rPr>
              <a:t/>
            </a:r>
            <a:br>
              <a:rPr lang="fr-FR" sz="4000" kern="0">
                <a:solidFill>
                  <a:srgbClr val="000000"/>
                </a:solidFill>
                <a:ea typeface="SimSun" pitchFamily="2"/>
                <a:cs typeface="SimSun" pitchFamily="2"/>
              </a:rPr>
            </a:br>
            <a:endParaRPr lang="fr-FR" sz="4000" kern="0">
              <a:solidFill>
                <a:srgbClr val="000000"/>
              </a:solidFill>
              <a:ea typeface="SimSun" pitchFamily="2"/>
              <a:cs typeface="SimSun" pitchFamily="2"/>
            </a:endParaRPr>
          </a:p>
        </p:txBody>
      </p:sp>
      <p:pic>
        <p:nvPicPr>
          <p:cNvPr id="5" name="Image 7"/>
          <p:cNvPicPr>
            <a:picLocks noChangeAspect="1"/>
          </p:cNvPicPr>
          <p:nvPr/>
        </p:nvPicPr>
        <p:blipFill>
          <a:blip r:embed="rId3"/>
          <a:stretch>
            <a:fillRect/>
          </a:stretch>
        </p:blipFill>
        <p:spPr>
          <a:xfrm>
            <a:off x="6664221" y="5280294"/>
            <a:ext cx="607904" cy="1069907"/>
          </a:xfrm>
          <a:prstGeom prst="rect">
            <a:avLst/>
          </a:prstGeom>
          <a:noFill/>
          <a:ln cap="flat">
            <a:noFill/>
          </a:ln>
        </p:spPr>
      </p:pic>
      <p:sp>
        <p:nvSpPr>
          <p:cNvPr id="6" name="ZoneTexte 8"/>
          <p:cNvSpPr txBox="1"/>
          <p:nvPr/>
        </p:nvSpPr>
        <p:spPr>
          <a:xfrm>
            <a:off x="3364426" y="63884"/>
            <a:ext cx="6327135" cy="1938992"/>
          </a:xfrm>
          <a:prstGeom prst="rect">
            <a:avLst/>
          </a:prstGeom>
          <a:noFill/>
          <a:ln cap="flat">
            <a:noFill/>
          </a:ln>
        </p:spPr>
        <p:txBody>
          <a:bodyPr vert="horz" wrap="square" lIns="91440" tIns="45720" rIns="91440" bIns="45720" anchor="t" anchorCtr="1" compatLnSpc="1">
            <a:spAutoFit/>
          </a:bodyPr>
          <a:lstStyle/>
          <a:p>
            <a:pPr algn="ctr">
              <a:defRPr sz="1800" b="0" i="0" u="none" strike="noStrike" kern="0" cap="none" spc="0" baseline="0">
                <a:solidFill>
                  <a:srgbClr val="000000"/>
                </a:solidFill>
                <a:uFillTx/>
              </a:defRPr>
            </a:pPr>
            <a:r>
              <a:rPr lang="fr-FR" sz="6000" kern="0" dirty="0" smtClean="0">
                <a:solidFill>
                  <a:srgbClr val="000000"/>
                </a:solidFill>
                <a:latin typeface="Times New Roman" pitchFamily="18"/>
                <a:cs typeface="Times New Roman" pitchFamily="18"/>
              </a:rPr>
              <a:t>Le statut juridique du corps mort</a:t>
            </a:r>
            <a:endParaRPr lang="fr-FR" sz="5400" kern="0" dirty="0">
              <a:solidFill>
                <a:srgbClr val="000000"/>
              </a:solidFill>
              <a:latin typeface="Times New Roman" pitchFamily="18"/>
              <a:cs typeface="Times New Roman" pitchFamily="18"/>
            </a:endParaRPr>
          </a:p>
        </p:txBody>
      </p:sp>
      <p:sp>
        <p:nvSpPr>
          <p:cNvPr id="7" name="ZoneTexte 6"/>
          <p:cNvSpPr txBox="1"/>
          <p:nvPr/>
        </p:nvSpPr>
        <p:spPr>
          <a:xfrm>
            <a:off x="3456253" y="5361884"/>
            <a:ext cx="3207968" cy="923330"/>
          </a:xfrm>
          <a:prstGeom prst="rect">
            <a:avLst/>
          </a:prstGeom>
          <a:noFill/>
        </p:spPr>
        <p:txBody>
          <a:bodyPr wrap="square" rtlCol="0">
            <a:spAutoFit/>
          </a:bodyPr>
          <a:lstStyle/>
          <a:p>
            <a:pPr algn="ctr"/>
            <a:r>
              <a:rPr lang="fr-FR" dirty="0" smtClean="0">
                <a:latin typeface="Times New Roman" panose="02020603050405020304" pitchFamily="18" charset="0"/>
                <a:cs typeface="Times New Roman" panose="02020603050405020304" pitchFamily="18" charset="0"/>
              </a:rPr>
              <a:t>Bérengère Gleize</a:t>
            </a:r>
            <a:br>
              <a:rPr lang="fr-FR" dirty="0" smtClean="0">
                <a:latin typeface="Times New Roman" panose="02020603050405020304" pitchFamily="18" charset="0"/>
                <a:cs typeface="Times New Roman" panose="02020603050405020304" pitchFamily="18" charset="0"/>
              </a:rPr>
            </a:br>
            <a:r>
              <a:rPr lang="fr-FR" dirty="0" smtClean="0">
                <a:latin typeface="Times New Roman" panose="02020603050405020304" pitchFamily="18" charset="0"/>
                <a:cs typeface="Times New Roman" panose="02020603050405020304" pitchFamily="18" charset="0"/>
              </a:rPr>
              <a:t>Maître de conférences en droit privé. </a:t>
            </a:r>
            <a:endParaRPr lang="fr-FR" dirty="0">
              <a:latin typeface="Times New Roman" panose="02020603050405020304" pitchFamily="18" charset="0"/>
              <a:cs typeface="Times New Roman" panose="02020603050405020304" pitchFamily="18" charset="0"/>
            </a:endParaRPr>
          </a:p>
        </p:txBody>
      </p:sp>
      <p:pic>
        <p:nvPicPr>
          <p:cNvPr id="10" name="Imag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6930" y="825092"/>
            <a:ext cx="3641966" cy="4420677"/>
          </a:xfrm>
          <a:prstGeom prst="rect">
            <a:avLst/>
          </a:prstGeom>
        </p:spPr>
      </p:pic>
      <p:pic>
        <p:nvPicPr>
          <p:cNvPr id="12" name="Imag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09463" y="4054642"/>
            <a:ext cx="4326828" cy="2721468"/>
          </a:xfrm>
          <a:prstGeom prst="rect">
            <a:avLst/>
          </a:prstGeom>
        </p:spPr>
      </p:pic>
      <p:pic>
        <p:nvPicPr>
          <p:cNvPr id="13" name="Image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95283" y="2334127"/>
            <a:ext cx="3536485" cy="2577438"/>
          </a:xfrm>
          <a:prstGeom prst="rect">
            <a:avLst/>
          </a:prstGeom>
        </p:spPr>
      </p:pic>
      <p:sp>
        <p:nvSpPr>
          <p:cNvPr id="14" name="ZoneTexte 13"/>
          <p:cNvSpPr txBox="1"/>
          <p:nvPr/>
        </p:nvSpPr>
        <p:spPr>
          <a:xfrm>
            <a:off x="8265695" y="2513189"/>
            <a:ext cx="3669631" cy="1015663"/>
          </a:xfrm>
          <a:prstGeom prst="rect">
            <a:avLst/>
          </a:prstGeom>
          <a:noFill/>
        </p:spPr>
        <p:txBody>
          <a:bodyPr wrap="square" rtlCol="0">
            <a:spAutoFit/>
          </a:bodyPr>
          <a:lstStyle/>
          <a:p>
            <a:pPr algn="ctr"/>
            <a:r>
              <a:rPr lang="fr-FR" sz="2000" dirty="0" smtClean="0">
                <a:latin typeface="Times New Roman" panose="02020603050405020304" pitchFamily="18" charset="0"/>
                <a:cs typeface="Times New Roman" panose="02020603050405020304" pitchFamily="18" charset="0"/>
              </a:rPr>
              <a:t>Université Populaire d’Avignon</a:t>
            </a:r>
            <a:br>
              <a:rPr lang="fr-FR" sz="2000" dirty="0" smtClean="0">
                <a:latin typeface="Times New Roman" panose="02020603050405020304" pitchFamily="18" charset="0"/>
                <a:cs typeface="Times New Roman" panose="02020603050405020304" pitchFamily="18" charset="0"/>
              </a:rPr>
            </a:br>
            <a:r>
              <a:rPr lang="fr-FR" sz="2000" dirty="0" smtClean="0">
                <a:latin typeface="Times New Roman" panose="02020603050405020304" pitchFamily="18" charset="0"/>
                <a:cs typeface="Times New Roman" panose="02020603050405020304" pitchFamily="18" charset="0"/>
              </a:rPr>
              <a:t/>
            </a:r>
            <a:br>
              <a:rPr lang="fr-FR" sz="2000" dirty="0" smtClean="0">
                <a:latin typeface="Times New Roman" panose="02020603050405020304" pitchFamily="18" charset="0"/>
                <a:cs typeface="Times New Roman" panose="02020603050405020304" pitchFamily="18" charset="0"/>
              </a:rPr>
            </a:br>
            <a:r>
              <a:rPr lang="fr-FR" sz="2000" dirty="0" smtClean="0">
                <a:latin typeface="Times New Roman" panose="02020603050405020304" pitchFamily="18" charset="0"/>
                <a:cs typeface="Times New Roman" panose="02020603050405020304" pitchFamily="18" charset="0"/>
              </a:rPr>
              <a:t>23 janvier 2018</a:t>
            </a:r>
            <a:endParaRPr lang="fr-F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2445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6344"/>
            <a:ext cx="12192000" cy="1156997"/>
          </a:xfrm>
          <a:solidFill>
            <a:schemeClr val="accent1">
              <a:lumMod val="60000"/>
              <a:lumOff val="40000"/>
            </a:schemeClr>
          </a:solidFill>
        </p:spPr>
        <p:txBody>
          <a:bodyPr>
            <a:normAutofit/>
          </a:bodyPr>
          <a:lstStyle/>
          <a:p>
            <a:pPr algn="ctr"/>
            <a:r>
              <a:rPr lang="fr-FR" sz="3600" b="1" dirty="0" smtClean="0">
                <a:latin typeface="Times New Roman" panose="02020603050405020304" pitchFamily="18" charset="0"/>
                <a:cs typeface="Times New Roman" panose="02020603050405020304" pitchFamily="18" charset="0"/>
              </a:rPr>
              <a:t>I- L’ancrage du corps mort dans le droit des personnes</a:t>
            </a:r>
            <a:endParaRPr lang="fr-FR" sz="3600"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246906" y="1304365"/>
            <a:ext cx="10917945" cy="5661212"/>
          </a:xfrm>
        </p:spPr>
        <p:txBody>
          <a:bodyPr>
            <a:normAutofit/>
          </a:bodyPr>
          <a:lstStyle/>
          <a:p>
            <a:pPr marL="363538" lvl="2" indent="12700" defTabSz="901700">
              <a:lnSpc>
                <a:spcPct val="100000"/>
              </a:lnSpc>
              <a:spcBef>
                <a:spcPts val="0"/>
              </a:spcBef>
              <a:buNone/>
            </a:pPr>
            <a:r>
              <a:rPr lang="fr-FR" sz="2400" u="sng" dirty="0" smtClean="0">
                <a:latin typeface="Times New Roman" panose="02020603050405020304" pitchFamily="18" charset="0"/>
                <a:cs typeface="Times New Roman" panose="02020603050405020304" pitchFamily="18" charset="0"/>
              </a:rPr>
              <a:t>2) En Droit civil </a:t>
            </a:r>
          </a:p>
          <a:p>
            <a:pPr marL="363538" lvl="2" indent="12700" defTabSz="901700">
              <a:lnSpc>
                <a:spcPct val="100000"/>
              </a:lnSpc>
              <a:spcBef>
                <a:spcPts val="0"/>
              </a:spcBef>
              <a:buNone/>
            </a:pPr>
            <a:endParaRPr lang="fr-FR" sz="2400" dirty="0">
              <a:latin typeface="Times New Roman" panose="02020603050405020304" pitchFamily="18" charset="0"/>
              <a:cs typeface="Times New Roman" panose="02020603050405020304" pitchFamily="18" charset="0"/>
            </a:endParaRPr>
          </a:p>
          <a:p>
            <a:pPr marL="363538" lvl="2" indent="12700" defTabSz="901700">
              <a:lnSpc>
                <a:spcPct val="100000"/>
              </a:lnSpc>
              <a:spcBef>
                <a:spcPts val="0"/>
              </a:spcBef>
              <a:buNone/>
            </a:pPr>
            <a:r>
              <a:rPr lang="fr-FR" sz="2400" dirty="0" smtClean="0">
                <a:latin typeface="Times New Roman" panose="02020603050405020304" pitchFamily="18" charset="0"/>
                <a:cs typeface="Times New Roman" panose="02020603050405020304" pitchFamily="18" charset="0"/>
              </a:rPr>
              <a:t>		</a:t>
            </a:r>
            <a:r>
              <a:rPr lang="fr-FR" sz="2400" i="1" u="sng" dirty="0" smtClean="0">
                <a:latin typeface="Times New Roman" panose="02020603050405020304" pitchFamily="18" charset="0"/>
                <a:cs typeface="Times New Roman" panose="02020603050405020304" pitchFamily="18" charset="0"/>
              </a:rPr>
              <a:t>a) Le cadavre impose un certain comportement : respect, dignité et décence</a:t>
            </a:r>
          </a:p>
          <a:p>
            <a:pPr marL="363538" lvl="2" indent="12700" defTabSz="901700">
              <a:lnSpc>
                <a:spcPct val="100000"/>
              </a:lnSpc>
              <a:spcBef>
                <a:spcPts val="0"/>
              </a:spcBef>
              <a:buNone/>
            </a:pPr>
            <a:endParaRPr lang="fr-FR" sz="2400" dirty="0">
              <a:latin typeface="Times New Roman" panose="02020603050405020304" pitchFamily="18" charset="0"/>
              <a:cs typeface="Times New Roman" panose="02020603050405020304" pitchFamily="18" charset="0"/>
            </a:endParaRPr>
          </a:p>
          <a:p>
            <a:pPr marL="363538" lvl="2" indent="12700" defTabSz="901700">
              <a:lnSpc>
                <a:spcPct val="100000"/>
              </a:lnSpc>
              <a:spcBef>
                <a:spcPts val="0"/>
              </a:spcBef>
              <a:buNone/>
            </a:pPr>
            <a:r>
              <a:rPr lang="fr-FR" sz="2400" b="1" dirty="0" smtClean="0">
                <a:latin typeface="Times New Roman" panose="02020603050405020304" pitchFamily="18" charset="0"/>
                <a:cs typeface="Times New Roman" panose="02020603050405020304" pitchFamily="18" charset="0"/>
              </a:rPr>
              <a:t>Article 16-1-1 </a:t>
            </a:r>
            <a:r>
              <a:rPr lang="fr-FR" sz="2400" dirty="0" smtClean="0">
                <a:latin typeface="Times New Roman" panose="02020603050405020304" pitchFamily="18" charset="0"/>
                <a:cs typeface="Times New Roman" panose="02020603050405020304" pitchFamily="18" charset="0"/>
              </a:rPr>
              <a:t>du Code civil (issu de la loi </a:t>
            </a:r>
            <a:r>
              <a:rPr lang="fr-FR" sz="2400" dirty="0">
                <a:latin typeface="Times New Roman" panose="02020603050405020304" pitchFamily="18" charset="0"/>
                <a:cs typeface="Times New Roman" panose="02020603050405020304" pitchFamily="18" charset="0"/>
              </a:rPr>
              <a:t>du 19 décembre </a:t>
            </a:r>
            <a:r>
              <a:rPr lang="fr-FR" sz="2400" dirty="0" smtClean="0">
                <a:latin typeface="Times New Roman" panose="02020603050405020304" pitchFamily="18" charset="0"/>
                <a:cs typeface="Times New Roman" panose="02020603050405020304" pitchFamily="18" charset="0"/>
              </a:rPr>
              <a:t>2008) : </a:t>
            </a:r>
            <a:br>
              <a:rPr lang="fr-FR" sz="2400" dirty="0" smtClean="0">
                <a:latin typeface="Times New Roman" panose="02020603050405020304" pitchFamily="18" charset="0"/>
                <a:cs typeface="Times New Roman" panose="02020603050405020304" pitchFamily="18" charset="0"/>
              </a:rPr>
            </a:br>
            <a:endParaRPr lang="fr-FR" sz="2400" dirty="0" smtClean="0">
              <a:latin typeface="Times New Roman" panose="02020603050405020304" pitchFamily="18" charset="0"/>
              <a:cs typeface="Times New Roman" panose="02020603050405020304" pitchFamily="18" charset="0"/>
            </a:endParaRPr>
          </a:p>
          <a:p>
            <a:pPr marL="363538" lvl="2" indent="12700" defTabSz="901700">
              <a:lnSpc>
                <a:spcPct val="100000"/>
              </a:lnSpc>
              <a:spcBef>
                <a:spcPts val="0"/>
              </a:spcBef>
              <a:buNone/>
            </a:pPr>
            <a:r>
              <a:rPr lang="fr-FR" sz="2400" i="1" dirty="0" smtClean="0">
                <a:latin typeface="Times New Roman" panose="02020603050405020304" pitchFamily="18" charset="0"/>
                <a:cs typeface="Times New Roman" panose="02020603050405020304" pitchFamily="18" charset="0"/>
              </a:rPr>
              <a:t>Le </a:t>
            </a:r>
            <a:r>
              <a:rPr lang="fr-FR" sz="2400" i="1" dirty="0">
                <a:latin typeface="Times New Roman" panose="02020603050405020304" pitchFamily="18" charset="0"/>
                <a:cs typeface="Times New Roman" panose="02020603050405020304" pitchFamily="18" charset="0"/>
              </a:rPr>
              <a:t>respect dû au corps humain ne cesse pas après la mort </a:t>
            </a:r>
            <a:r>
              <a:rPr lang="fr-FR" sz="2400" i="1" dirty="0" smtClean="0">
                <a:latin typeface="Times New Roman" panose="02020603050405020304" pitchFamily="18" charset="0"/>
                <a:cs typeface="Times New Roman" panose="02020603050405020304" pitchFamily="18" charset="0"/>
              </a:rPr>
              <a:t>:. </a:t>
            </a:r>
            <a:endParaRPr lang="fr-FR" sz="2400" i="1" dirty="0">
              <a:latin typeface="Times New Roman" panose="02020603050405020304" pitchFamily="18" charset="0"/>
              <a:cs typeface="Times New Roman" panose="02020603050405020304" pitchFamily="18" charset="0"/>
            </a:endParaRPr>
          </a:p>
          <a:p>
            <a:pPr marL="363538" lvl="2" indent="12700" defTabSz="901700">
              <a:lnSpc>
                <a:spcPct val="100000"/>
              </a:lnSpc>
              <a:spcBef>
                <a:spcPts val="0"/>
              </a:spcBef>
              <a:buNone/>
            </a:pPr>
            <a:r>
              <a:rPr lang="fr-FR" sz="2400" i="1" dirty="0">
                <a:latin typeface="Times New Roman" panose="02020603050405020304" pitchFamily="18" charset="0"/>
                <a:cs typeface="Times New Roman" panose="02020603050405020304" pitchFamily="18" charset="0"/>
              </a:rPr>
              <a:t>Les restes de la personne doivent être traités avec respect, dignité et </a:t>
            </a:r>
            <a:r>
              <a:rPr lang="fr-FR" sz="2400" i="1" dirty="0" smtClean="0">
                <a:latin typeface="Times New Roman" panose="02020603050405020304" pitchFamily="18" charset="0"/>
                <a:cs typeface="Times New Roman" panose="02020603050405020304" pitchFamily="18" charset="0"/>
              </a:rPr>
              <a:t>décence</a:t>
            </a:r>
          </a:p>
          <a:p>
            <a:pPr marL="363538" lvl="2" indent="12700" defTabSz="901700">
              <a:lnSpc>
                <a:spcPct val="100000"/>
              </a:lnSpc>
              <a:spcBef>
                <a:spcPts val="0"/>
              </a:spcBef>
              <a:buNone/>
            </a:pPr>
            <a:endParaRPr lang="fr-FR" sz="2400" i="1" dirty="0">
              <a:latin typeface="Times New Roman" panose="02020603050405020304" pitchFamily="18" charset="0"/>
              <a:cs typeface="Times New Roman" panose="02020603050405020304" pitchFamily="18" charset="0"/>
            </a:endParaRPr>
          </a:p>
          <a:p>
            <a:pPr marL="363538" lvl="2" indent="12700" defTabSz="901700">
              <a:lnSpc>
                <a:spcPct val="100000"/>
              </a:lnSpc>
              <a:spcBef>
                <a:spcPts val="0"/>
              </a:spcBef>
              <a:buNone/>
            </a:pPr>
            <a:r>
              <a:rPr lang="en-US" sz="2400" b="1" dirty="0">
                <a:latin typeface="Times New Roman" panose="02020603050405020304" pitchFamily="18" charset="0"/>
                <a:cs typeface="Times New Roman" panose="02020603050405020304" pitchFamily="18" charset="0"/>
              </a:rPr>
              <a:t>Illustration</a:t>
            </a:r>
            <a:r>
              <a:rPr lang="en-US" sz="2400" dirty="0">
                <a:latin typeface="Times New Roman" panose="02020603050405020304" pitchFamily="18" charset="0"/>
                <a:cs typeface="Times New Roman" panose="02020603050405020304" pitchFamily="18" charset="0"/>
              </a:rPr>
              <a:t> avec la jurisprudence Our Body : </a:t>
            </a:r>
            <a:r>
              <a:rPr lang="en-US" sz="2400" dirty="0" err="1">
                <a:latin typeface="Times New Roman" panose="02020603050405020304" pitchFamily="18" charset="0"/>
                <a:cs typeface="Times New Roman" panose="02020603050405020304" pitchFamily="18" charset="0"/>
              </a:rPr>
              <a:t>Civ</a:t>
            </a:r>
            <a:r>
              <a:rPr lang="en-US" sz="2400" dirty="0">
                <a:latin typeface="Times New Roman" panose="02020603050405020304" pitchFamily="18" charset="0"/>
                <a:cs typeface="Times New Roman" panose="02020603050405020304" pitchFamily="18" charset="0"/>
              </a:rPr>
              <a:t>, 1ère, 16 </a:t>
            </a:r>
            <a:r>
              <a:rPr lang="en-US" sz="2400" dirty="0" err="1">
                <a:latin typeface="Times New Roman" panose="02020603050405020304" pitchFamily="18" charset="0"/>
                <a:cs typeface="Times New Roman" panose="02020603050405020304" pitchFamily="18" charset="0"/>
              </a:rPr>
              <a:t>septembre</a:t>
            </a:r>
            <a:r>
              <a:rPr lang="en-US" sz="2400" dirty="0">
                <a:latin typeface="Times New Roman" panose="02020603050405020304" pitchFamily="18" charset="0"/>
                <a:cs typeface="Times New Roman" panose="02020603050405020304" pitchFamily="18" charset="0"/>
              </a:rPr>
              <a:t> 2010</a:t>
            </a:r>
          </a:p>
          <a:p>
            <a:pPr marL="363538" lvl="2" indent="12700" defTabSz="901700">
              <a:lnSpc>
                <a:spcPct val="100000"/>
              </a:lnSpc>
              <a:spcBef>
                <a:spcPts val="0"/>
              </a:spcBef>
              <a:buNone/>
            </a:pPr>
            <a:endParaRPr lang="en-US" sz="2400" dirty="0">
              <a:latin typeface="Times New Roman" panose="02020603050405020304" pitchFamily="18" charset="0"/>
              <a:cs typeface="Times New Roman" panose="02020603050405020304" pitchFamily="18" charset="0"/>
            </a:endParaRPr>
          </a:p>
          <a:p>
            <a:pPr marL="363538" lvl="2" indent="12700" defTabSz="901700">
              <a:lnSpc>
                <a:spcPct val="100000"/>
              </a:lnSpc>
              <a:spcBef>
                <a:spcPts val="0"/>
              </a:spcBef>
              <a:buNone/>
            </a:pPr>
            <a:r>
              <a:rPr lang="fr-FR" sz="2400" i="1" dirty="0">
                <a:latin typeface="Times New Roman" panose="02020603050405020304" pitchFamily="18" charset="0"/>
                <a:cs typeface="Times New Roman" panose="02020603050405020304" pitchFamily="18" charset="0"/>
              </a:rPr>
              <a:t>« Mais attendu qu’aux termes de l’article 16-1-1, alinéa 2, du code civil, les restes des personnes décédées doivent être traités avec respect, dignité et décence ; que l’exposition de cadavres à des fins commerciales méconnaît cette exigence ». </a:t>
            </a:r>
          </a:p>
          <a:p>
            <a:pPr marL="363538" lvl="2" indent="12700" defTabSz="901700">
              <a:lnSpc>
                <a:spcPct val="100000"/>
              </a:lnSpc>
              <a:spcBef>
                <a:spcPts val="0"/>
              </a:spcBef>
              <a:buNone/>
            </a:pPr>
            <a:endParaRPr lang="fr-FR" sz="2200" i="1" dirty="0">
              <a:latin typeface="Times New Roman" panose="02020603050405020304" pitchFamily="18" charset="0"/>
              <a:cs typeface="Times New Roman" panose="02020603050405020304" pitchFamily="18" charset="0"/>
            </a:endParaRPr>
          </a:p>
          <a:p>
            <a:pPr marL="363538" lvl="2" indent="12700" defTabSz="901700">
              <a:lnSpc>
                <a:spcPct val="100000"/>
              </a:lnSpc>
              <a:spcBef>
                <a:spcPts val="0"/>
              </a:spcBef>
              <a:buNone/>
            </a:pPr>
            <a:endParaRPr lang="fr-FR" sz="2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065528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6344"/>
            <a:ext cx="12192000" cy="1441509"/>
          </a:xfrm>
          <a:solidFill>
            <a:schemeClr val="accent1">
              <a:lumMod val="60000"/>
              <a:lumOff val="40000"/>
            </a:schemeClr>
          </a:solidFill>
        </p:spPr>
        <p:txBody>
          <a:bodyPr>
            <a:normAutofit/>
          </a:bodyPr>
          <a:lstStyle/>
          <a:p>
            <a:pPr algn="ctr"/>
            <a:r>
              <a:rPr lang="fr-FR" sz="3600" b="1" dirty="0" smtClean="0">
                <a:latin typeface="Times New Roman" panose="02020603050405020304" pitchFamily="18" charset="0"/>
                <a:cs typeface="Times New Roman" panose="02020603050405020304" pitchFamily="18" charset="0"/>
              </a:rPr>
              <a:t>I- L’ancrage du corps mort dans le droit des personnes</a:t>
            </a:r>
            <a:endParaRPr lang="fr-FR" sz="3600"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246906" y="1766174"/>
            <a:ext cx="10917945" cy="5091826"/>
          </a:xfrm>
        </p:spPr>
        <p:txBody>
          <a:bodyPr>
            <a:normAutofit/>
          </a:bodyPr>
          <a:lstStyle/>
          <a:p>
            <a:pPr marL="363538" lvl="2" indent="12700" defTabSz="901700">
              <a:lnSpc>
                <a:spcPct val="100000"/>
              </a:lnSpc>
              <a:spcBef>
                <a:spcPts val="0"/>
              </a:spcBef>
              <a:buNone/>
            </a:pPr>
            <a:r>
              <a:rPr lang="en-US" sz="2400" i="1" u="sng" dirty="0" smtClean="0">
                <a:latin typeface="Times New Roman" panose="02020603050405020304" pitchFamily="18" charset="0"/>
                <a:cs typeface="Times New Roman" panose="02020603050405020304" pitchFamily="18" charset="0"/>
              </a:rPr>
              <a:t>b) Le </a:t>
            </a:r>
            <a:r>
              <a:rPr lang="en-US" sz="2400" i="1" u="sng" dirty="0" err="1" smtClean="0">
                <a:latin typeface="Times New Roman" panose="02020603050405020304" pitchFamily="18" charset="0"/>
                <a:cs typeface="Times New Roman" panose="02020603050405020304" pitchFamily="18" charset="0"/>
              </a:rPr>
              <a:t>cadavre</a:t>
            </a:r>
            <a:r>
              <a:rPr lang="en-US" sz="2400" i="1" u="sng" dirty="0" smtClean="0">
                <a:latin typeface="Times New Roman" panose="02020603050405020304" pitchFamily="18" charset="0"/>
                <a:cs typeface="Times New Roman" panose="02020603050405020304" pitchFamily="18" charset="0"/>
              </a:rPr>
              <a:t> ne dispose pas de droits </a:t>
            </a:r>
            <a:r>
              <a:rPr lang="en-US" sz="2400" i="1" u="sng" dirty="0" err="1" smtClean="0">
                <a:latin typeface="Times New Roman" panose="02020603050405020304" pitchFamily="18" charset="0"/>
                <a:cs typeface="Times New Roman" panose="02020603050405020304" pitchFamily="18" charset="0"/>
              </a:rPr>
              <a:t>subjectifs</a:t>
            </a:r>
            <a:endParaRPr lang="en-US" sz="2400" i="1" u="sng" dirty="0" smtClean="0">
              <a:latin typeface="Times New Roman" panose="02020603050405020304" pitchFamily="18" charset="0"/>
              <a:cs typeface="Times New Roman" panose="02020603050405020304" pitchFamily="18" charset="0"/>
            </a:endParaRPr>
          </a:p>
          <a:p>
            <a:pPr marL="363538" lvl="2" indent="12700" defTabSz="901700">
              <a:lnSpc>
                <a:spcPct val="100000"/>
              </a:lnSpc>
              <a:spcBef>
                <a:spcPts val="0"/>
              </a:spcBef>
              <a:buNone/>
            </a:pPr>
            <a:endParaRPr lang="en-US" sz="2400" i="1" u="sng" dirty="0">
              <a:latin typeface="Times New Roman" panose="02020603050405020304" pitchFamily="18" charset="0"/>
              <a:cs typeface="Times New Roman" panose="02020603050405020304" pitchFamily="18" charset="0"/>
            </a:endParaRPr>
          </a:p>
          <a:p>
            <a:pPr marL="901700" lvl="2" indent="-538163" defTabSz="901700">
              <a:lnSpc>
                <a:spcPct val="100000"/>
              </a:lnSpc>
              <a:spcBef>
                <a:spcPts val="0"/>
              </a:spcBef>
              <a:buNone/>
            </a:pPr>
            <a:r>
              <a:rPr lang="en-US" sz="2400" dirty="0" smtClean="0">
                <a:latin typeface="Times New Roman" panose="02020603050405020304" pitchFamily="18" charset="0"/>
                <a:cs typeface="Times New Roman" panose="02020603050405020304" pitchFamily="18" charset="0"/>
              </a:rPr>
              <a:t>Ex : </a:t>
            </a:r>
            <a:r>
              <a:rPr lang="en-US" sz="2400" dirty="0" err="1" smtClean="0">
                <a:latin typeface="Times New Roman" panose="02020603050405020304" pitchFamily="18" charset="0"/>
                <a:cs typeface="Times New Roman" panose="02020603050405020304" pitchFamily="18" charset="0"/>
              </a:rPr>
              <a:t>intransmissibilité</a:t>
            </a:r>
            <a:r>
              <a:rPr lang="en-US" sz="2400" dirty="0" smtClean="0">
                <a:latin typeface="Times New Roman" panose="02020603050405020304" pitchFamily="18" charset="0"/>
                <a:cs typeface="Times New Roman" panose="02020603050405020304" pitchFamily="18" charset="0"/>
              </a:rPr>
              <a:t> des droits de la </a:t>
            </a:r>
            <a:r>
              <a:rPr lang="en-US" sz="2400" dirty="0" err="1" smtClean="0">
                <a:latin typeface="Times New Roman" panose="02020603050405020304" pitchFamily="18" charset="0"/>
                <a:cs typeface="Times New Roman" panose="02020603050405020304" pitchFamily="18" charset="0"/>
              </a:rPr>
              <a:t>personnalité</a:t>
            </a:r>
            <a:r>
              <a:rPr lang="en-US" sz="2400" dirty="0" smtClean="0">
                <a:latin typeface="Times New Roman" panose="02020603050405020304" pitchFamily="18" charset="0"/>
                <a:cs typeface="Times New Roman" panose="02020603050405020304" pitchFamily="18" charset="0"/>
              </a:rPr>
              <a:t/>
            </a:r>
            <a:br>
              <a:rPr lang="en-US" sz="2400" dirty="0" smtClean="0">
                <a:latin typeface="Times New Roman" panose="02020603050405020304" pitchFamily="18" charset="0"/>
                <a:cs typeface="Times New Roman" panose="02020603050405020304" pitchFamily="18" charset="0"/>
              </a:rPr>
            </a:br>
            <a:endParaRPr lang="en-US" sz="2400" dirty="0" smtClean="0">
              <a:latin typeface="Times New Roman" panose="02020603050405020304" pitchFamily="18" charset="0"/>
              <a:cs typeface="Times New Roman" panose="02020603050405020304" pitchFamily="18" charset="0"/>
            </a:endParaRPr>
          </a:p>
          <a:p>
            <a:pPr marL="901700" lvl="2" indent="-538163" algn="just" defTabSz="901700">
              <a:lnSpc>
                <a:spcPct val="100000"/>
              </a:lnSpc>
              <a:spcBef>
                <a:spcPts val="0"/>
              </a:spcBef>
              <a:buFontTx/>
              <a:buChar char="-"/>
            </a:pPr>
            <a:r>
              <a:rPr lang="en-US" sz="2400" dirty="0" smtClean="0">
                <a:latin typeface="Times New Roman" panose="02020603050405020304" pitchFamily="18" charset="0"/>
                <a:cs typeface="Times New Roman" panose="02020603050405020304" pitchFamily="18" charset="0"/>
              </a:rPr>
              <a:t>Droit à la vie </a:t>
            </a:r>
            <a:r>
              <a:rPr lang="en-US" sz="2400" dirty="0" err="1" smtClean="0">
                <a:latin typeface="Times New Roman" panose="02020603050405020304" pitchFamily="18" charset="0"/>
                <a:cs typeface="Times New Roman" panose="02020603050405020304" pitchFamily="18" charset="0"/>
              </a:rPr>
              <a:t>privée</a:t>
            </a:r>
            <a:r>
              <a:rPr lang="en-US" sz="2400" dirty="0" smtClean="0">
                <a:latin typeface="Times New Roman" panose="02020603050405020304" pitchFamily="18" charset="0"/>
                <a:cs typeface="Times New Roman" panose="02020603050405020304" pitchFamily="18" charset="0"/>
              </a:rPr>
              <a:t> : Cass. Civ. 1ère, 14 </a:t>
            </a:r>
            <a:r>
              <a:rPr lang="en-US" sz="2400" dirty="0" err="1" smtClean="0">
                <a:latin typeface="Times New Roman" panose="02020603050405020304" pitchFamily="18" charset="0"/>
                <a:cs typeface="Times New Roman" panose="02020603050405020304" pitchFamily="18" charset="0"/>
              </a:rPr>
              <a:t>décembre</a:t>
            </a:r>
            <a:r>
              <a:rPr lang="en-US" sz="2400" dirty="0" smtClean="0">
                <a:latin typeface="Times New Roman" panose="02020603050405020304" pitchFamily="18" charset="0"/>
                <a:cs typeface="Times New Roman" panose="02020603050405020304" pitchFamily="18" charset="0"/>
              </a:rPr>
              <a:t> 1999</a:t>
            </a:r>
            <a:endParaRPr lang="en-US" sz="2400" dirty="0">
              <a:latin typeface="Times New Roman" panose="02020603050405020304" pitchFamily="18" charset="0"/>
              <a:cs typeface="Times New Roman" panose="02020603050405020304" pitchFamily="18" charset="0"/>
            </a:endParaRPr>
          </a:p>
          <a:p>
            <a:pPr marL="901700" lvl="2" indent="-538163" algn="just" defTabSz="901700">
              <a:lnSpc>
                <a:spcPct val="100000"/>
              </a:lnSpc>
              <a:spcBef>
                <a:spcPts val="0"/>
              </a:spcBef>
              <a:buFontTx/>
              <a:buChar char="-"/>
            </a:pPr>
            <a:r>
              <a:rPr lang="en-US" sz="2400" dirty="0" smtClean="0">
                <a:latin typeface="Times New Roman" panose="02020603050405020304" pitchFamily="18" charset="0"/>
                <a:cs typeface="Times New Roman" panose="02020603050405020304" pitchFamily="18" charset="0"/>
              </a:rPr>
              <a:t>Droit à </a:t>
            </a:r>
            <a:r>
              <a:rPr lang="en-US" sz="2400" dirty="0" err="1" smtClean="0">
                <a:latin typeface="Times New Roman" panose="02020603050405020304" pitchFamily="18" charset="0"/>
                <a:cs typeface="Times New Roman" panose="02020603050405020304" pitchFamily="18" charset="0"/>
              </a:rPr>
              <a:t>l’image</a:t>
            </a:r>
            <a:r>
              <a:rPr lang="en-US" sz="2400" dirty="0" smtClean="0">
                <a:latin typeface="Times New Roman" panose="02020603050405020304" pitchFamily="18" charset="0"/>
                <a:cs typeface="Times New Roman" panose="02020603050405020304" pitchFamily="18" charset="0"/>
              </a:rPr>
              <a:t> : Cass. Civ. 1ère, 15 </a:t>
            </a:r>
            <a:r>
              <a:rPr lang="en-US" sz="2400" dirty="0" err="1" smtClean="0">
                <a:latin typeface="Times New Roman" panose="02020603050405020304" pitchFamily="18" charset="0"/>
                <a:cs typeface="Times New Roman" panose="02020603050405020304" pitchFamily="18" charset="0"/>
              </a:rPr>
              <a:t>février</a:t>
            </a:r>
            <a:r>
              <a:rPr lang="en-US" sz="2400" dirty="0" smtClean="0">
                <a:latin typeface="Times New Roman" panose="02020603050405020304" pitchFamily="18" charset="0"/>
                <a:cs typeface="Times New Roman" panose="02020603050405020304" pitchFamily="18" charset="0"/>
              </a:rPr>
              <a:t> 2005 : </a:t>
            </a:r>
            <a:r>
              <a:rPr lang="fr-FR" sz="2400" dirty="0">
                <a:latin typeface="Times New Roman" panose="02020603050405020304" pitchFamily="18" charset="0"/>
                <a:cs typeface="Times New Roman" panose="02020603050405020304" pitchFamily="18" charset="0"/>
              </a:rPr>
              <a:t>« Le droit d'agir pour le respect de la vie privée ou de l'image s'éteint au décès de la personne concernée, seule titulaire de ce droit ». </a:t>
            </a:r>
            <a:endParaRPr lang="en-US" sz="2400" dirty="0" smtClean="0">
              <a:latin typeface="Times New Roman" panose="02020603050405020304" pitchFamily="18" charset="0"/>
              <a:cs typeface="Times New Roman" panose="02020603050405020304" pitchFamily="18" charset="0"/>
            </a:endParaRPr>
          </a:p>
          <a:p>
            <a:pPr marL="901700" lvl="2" indent="-538163" defTabSz="901700">
              <a:lnSpc>
                <a:spcPct val="100000"/>
              </a:lnSpc>
              <a:spcBef>
                <a:spcPts val="0"/>
              </a:spcBef>
              <a:buFontTx/>
              <a:buChar char="-"/>
            </a:pPr>
            <a:endParaRPr lang="en-US" sz="2400" dirty="0">
              <a:latin typeface="Times New Roman" panose="02020603050405020304" pitchFamily="18" charset="0"/>
              <a:cs typeface="Times New Roman" panose="02020603050405020304" pitchFamily="18" charset="0"/>
            </a:endParaRPr>
          </a:p>
          <a:p>
            <a:pPr marL="363537" lvl="2" indent="0" defTabSz="901700">
              <a:lnSpc>
                <a:spcPct val="100000"/>
              </a:lnSpc>
              <a:spcBef>
                <a:spcPts val="0"/>
              </a:spcBef>
              <a:buNone/>
            </a:pP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Possibilité</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d’action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ouverte</a:t>
            </a:r>
            <a:r>
              <a:rPr lang="en-US" sz="2400" dirty="0" smtClean="0">
                <a:latin typeface="Times New Roman" panose="02020603050405020304" pitchFamily="18" charset="0"/>
                <a:cs typeface="Times New Roman" panose="02020603050405020304" pitchFamily="18" charset="0"/>
              </a:rPr>
              <a:t> aux </a:t>
            </a:r>
            <a:r>
              <a:rPr lang="en-US" sz="2400" dirty="0" err="1" smtClean="0">
                <a:latin typeface="Times New Roman" panose="02020603050405020304" pitchFamily="18" charset="0"/>
                <a:cs typeface="Times New Roman" panose="02020603050405020304" pitchFamily="18" charset="0"/>
              </a:rPr>
              <a:t>héritiers</a:t>
            </a:r>
            <a:r>
              <a:rPr lang="en-US" sz="2400" dirty="0" smtClean="0">
                <a:latin typeface="Times New Roman" panose="02020603050405020304" pitchFamily="18" charset="0"/>
                <a:cs typeface="Times New Roman" panose="02020603050405020304" pitchFamily="18" charset="0"/>
              </a:rPr>
              <a:t> : Cass. </a:t>
            </a:r>
            <a:r>
              <a:rPr lang="en-US" sz="2400" dirty="0" err="1" smtClean="0">
                <a:latin typeface="Times New Roman" panose="02020603050405020304" pitchFamily="18" charset="0"/>
                <a:cs typeface="Times New Roman" panose="02020603050405020304" pitchFamily="18" charset="0"/>
              </a:rPr>
              <a:t>Civ</a:t>
            </a:r>
            <a:r>
              <a:rPr lang="en-US" sz="2400" dirty="0" smtClean="0">
                <a:latin typeface="Times New Roman" panose="02020603050405020304" pitchFamily="18" charset="0"/>
                <a:cs typeface="Times New Roman" panose="02020603050405020304" pitchFamily="18" charset="0"/>
              </a:rPr>
              <a:t>, 1ère, 20 </a:t>
            </a:r>
            <a:r>
              <a:rPr lang="en-US" sz="2400" dirty="0" err="1" smtClean="0">
                <a:latin typeface="Times New Roman" panose="02020603050405020304" pitchFamily="18" charset="0"/>
                <a:cs typeface="Times New Roman" panose="02020603050405020304" pitchFamily="18" charset="0"/>
              </a:rPr>
              <a:t>décembre</a:t>
            </a:r>
            <a:r>
              <a:rPr lang="en-US" sz="2400" dirty="0" smtClean="0">
                <a:latin typeface="Times New Roman" panose="02020603050405020304" pitchFamily="18" charset="0"/>
                <a:cs typeface="Times New Roman" panose="02020603050405020304" pitchFamily="18" charset="0"/>
              </a:rPr>
              <a:t> 2000 ; Cass. civ. 1ère, 20 </a:t>
            </a:r>
            <a:r>
              <a:rPr lang="en-US" sz="2400" dirty="0" err="1" smtClean="0">
                <a:latin typeface="Times New Roman" panose="02020603050405020304" pitchFamily="18" charset="0"/>
                <a:cs typeface="Times New Roman" panose="02020603050405020304" pitchFamily="18" charset="0"/>
              </a:rPr>
              <a:t>octobre</a:t>
            </a:r>
            <a:r>
              <a:rPr lang="en-US" sz="2400" dirty="0" smtClean="0">
                <a:latin typeface="Times New Roman" panose="02020603050405020304" pitchFamily="18" charset="0"/>
                <a:cs typeface="Times New Roman" panose="02020603050405020304" pitchFamily="18" charset="0"/>
              </a:rPr>
              <a:t> 2009</a:t>
            </a:r>
          </a:p>
          <a:p>
            <a:pPr marL="706438" lvl="2" indent="-342900" defTabSz="901700">
              <a:lnSpc>
                <a:spcPct val="100000"/>
              </a:lnSpc>
              <a:spcBef>
                <a:spcPts val="0"/>
              </a:spcBef>
              <a:buFontTx/>
              <a:buChar char="-"/>
            </a:pPr>
            <a:endParaRPr lang="en-US" sz="2200" dirty="0">
              <a:latin typeface="Times New Roman" panose="02020603050405020304" pitchFamily="18" charset="0"/>
              <a:cs typeface="Times New Roman" panose="02020603050405020304" pitchFamily="18" charset="0"/>
            </a:endParaRPr>
          </a:p>
          <a:p>
            <a:pPr marL="706438" lvl="2" indent="-342900" defTabSz="901700">
              <a:lnSpc>
                <a:spcPct val="100000"/>
              </a:lnSpc>
              <a:spcBef>
                <a:spcPts val="0"/>
              </a:spcBef>
              <a:buFontTx/>
              <a:buChar char="-"/>
            </a:pPr>
            <a:endParaRPr lang="en-US" sz="2200" dirty="0">
              <a:latin typeface="Times New Roman" panose="02020603050405020304" pitchFamily="18" charset="0"/>
              <a:cs typeface="Times New Roman" panose="02020603050405020304" pitchFamily="18" charset="0"/>
            </a:endParaRPr>
          </a:p>
          <a:p>
            <a:pPr marL="363538" lvl="2" indent="12700" defTabSz="901700">
              <a:lnSpc>
                <a:spcPct val="100000"/>
              </a:lnSpc>
              <a:spcBef>
                <a:spcPts val="0"/>
              </a:spcBef>
              <a:buNone/>
            </a:pPr>
            <a:endParaRPr lang="fr-FR" sz="2200" i="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946465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6344"/>
            <a:ext cx="12192000" cy="1130103"/>
          </a:xfrm>
          <a:solidFill>
            <a:schemeClr val="accent1">
              <a:lumMod val="60000"/>
              <a:lumOff val="40000"/>
            </a:schemeClr>
          </a:solidFill>
        </p:spPr>
        <p:txBody>
          <a:bodyPr>
            <a:normAutofit/>
          </a:bodyPr>
          <a:lstStyle/>
          <a:p>
            <a:pPr algn="ctr"/>
            <a:r>
              <a:rPr lang="fr-FR" sz="3600" b="1" dirty="0" smtClean="0">
                <a:latin typeface="Times New Roman" panose="02020603050405020304" pitchFamily="18" charset="0"/>
                <a:cs typeface="Times New Roman" panose="02020603050405020304" pitchFamily="18" charset="0"/>
              </a:rPr>
              <a:t>II- L’ancrage du corps mort dans le droit des biens</a:t>
            </a:r>
            <a:endParaRPr lang="fr-FR" sz="3600"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246906" y="1156447"/>
            <a:ext cx="10917945" cy="5701553"/>
          </a:xfrm>
        </p:spPr>
        <p:txBody>
          <a:bodyPr>
            <a:normAutofit lnSpcReduction="10000"/>
          </a:bodyPr>
          <a:lstStyle/>
          <a:p>
            <a:pPr marL="706438" lvl="2" indent="-342900" defTabSz="901700">
              <a:lnSpc>
                <a:spcPct val="100000"/>
              </a:lnSpc>
              <a:spcBef>
                <a:spcPts val="0"/>
              </a:spcBef>
              <a:buFontTx/>
              <a:buChar char="-"/>
            </a:pPr>
            <a:endParaRPr lang="en-US" sz="2200" dirty="0" smtClean="0">
              <a:latin typeface="Times New Roman" panose="02020603050405020304" pitchFamily="18" charset="0"/>
              <a:cs typeface="Times New Roman" panose="02020603050405020304" pitchFamily="18" charset="0"/>
            </a:endParaRPr>
          </a:p>
          <a:p>
            <a:pPr marL="363538" lvl="2" indent="0" defTabSz="901700">
              <a:lnSpc>
                <a:spcPct val="100000"/>
              </a:lnSpc>
              <a:spcBef>
                <a:spcPts val="0"/>
              </a:spcBef>
              <a:buNone/>
            </a:pPr>
            <a:r>
              <a:rPr lang="en-US" sz="2400" u="sng" dirty="0" smtClean="0">
                <a:latin typeface="Times New Roman" panose="02020603050405020304" pitchFamily="18" charset="0"/>
                <a:cs typeface="Times New Roman" panose="02020603050405020304" pitchFamily="18" charset="0"/>
              </a:rPr>
              <a:t>A- La </a:t>
            </a:r>
            <a:r>
              <a:rPr lang="en-US" sz="2400" u="sng" dirty="0" err="1" smtClean="0">
                <a:latin typeface="Times New Roman" panose="02020603050405020304" pitchFamily="18" charset="0"/>
                <a:cs typeface="Times New Roman" panose="02020603050405020304" pitchFamily="18" charset="0"/>
              </a:rPr>
              <a:t>réification</a:t>
            </a:r>
            <a:r>
              <a:rPr lang="en-US" sz="2400" u="sng" dirty="0" smtClean="0">
                <a:latin typeface="Times New Roman" panose="02020603050405020304" pitchFamily="18" charset="0"/>
                <a:cs typeface="Times New Roman" panose="02020603050405020304" pitchFamily="18" charset="0"/>
              </a:rPr>
              <a:t>  du </a:t>
            </a:r>
            <a:r>
              <a:rPr lang="en-US" sz="2400" u="sng" dirty="0" err="1" smtClean="0">
                <a:latin typeface="Times New Roman" panose="02020603050405020304" pitchFamily="18" charset="0"/>
                <a:cs typeface="Times New Roman" panose="02020603050405020304" pitchFamily="18" charset="0"/>
              </a:rPr>
              <a:t>cadavre</a:t>
            </a:r>
            <a:endParaRPr lang="en-US" sz="2400" u="sng" dirty="0" smtClean="0">
              <a:latin typeface="Times New Roman" panose="02020603050405020304" pitchFamily="18" charset="0"/>
              <a:cs typeface="Times New Roman" panose="02020603050405020304" pitchFamily="18" charset="0"/>
            </a:endParaRPr>
          </a:p>
          <a:p>
            <a:pPr marL="363538" lvl="2" indent="0" defTabSz="901700">
              <a:lnSpc>
                <a:spcPct val="100000"/>
              </a:lnSpc>
              <a:spcBef>
                <a:spcPts val="0"/>
              </a:spcBef>
              <a:buNone/>
            </a:pPr>
            <a:endParaRPr lang="en-US" sz="2400" dirty="0">
              <a:latin typeface="Times New Roman" panose="02020603050405020304" pitchFamily="18" charset="0"/>
              <a:cs typeface="Times New Roman" panose="02020603050405020304" pitchFamily="18" charset="0"/>
            </a:endParaRPr>
          </a:p>
          <a:p>
            <a:pPr marL="820738" lvl="2" indent="-457200" defTabSz="901700">
              <a:lnSpc>
                <a:spcPct val="100000"/>
              </a:lnSpc>
              <a:spcBef>
                <a:spcPts val="0"/>
              </a:spcBef>
              <a:buAutoNum type="arabicParenR"/>
            </a:pPr>
            <a:r>
              <a:rPr lang="en-US" sz="2400" u="sng" dirty="0" smtClean="0">
                <a:latin typeface="Times New Roman" panose="02020603050405020304" pitchFamily="18" charset="0"/>
                <a:cs typeface="Times New Roman" panose="02020603050405020304" pitchFamily="18" charset="0"/>
              </a:rPr>
              <a:t>Le </a:t>
            </a:r>
            <a:r>
              <a:rPr lang="en-US" sz="2400" u="sng" dirty="0" err="1" smtClean="0">
                <a:latin typeface="Times New Roman" panose="02020603050405020304" pitchFamily="18" charset="0"/>
                <a:cs typeface="Times New Roman" panose="02020603050405020304" pitchFamily="18" charset="0"/>
              </a:rPr>
              <a:t>cadavre</a:t>
            </a:r>
            <a:r>
              <a:rPr lang="en-US" sz="2400" u="sng" dirty="0" smtClean="0">
                <a:latin typeface="Times New Roman" panose="02020603050405020304" pitchFamily="18" charset="0"/>
                <a:cs typeface="Times New Roman" panose="02020603050405020304" pitchFamily="18" charset="0"/>
              </a:rPr>
              <a:t>, </a:t>
            </a:r>
            <a:r>
              <a:rPr lang="en-US" sz="2400" u="sng" dirty="0" err="1" smtClean="0">
                <a:latin typeface="Times New Roman" panose="02020603050405020304" pitchFamily="18" charset="0"/>
                <a:cs typeface="Times New Roman" panose="02020603050405020304" pitchFamily="18" charset="0"/>
              </a:rPr>
              <a:t>une</a:t>
            </a:r>
            <a:r>
              <a:rPr lang="en-US" sz="2400" u="sng" dirty="0" smtClean="0">
                <a:latin typeface="Times New Roman" panose="02020603050405020304" pitchFamily="18" charset="0"/>
                <a:cs typeface="Times New Roman" panose="02020603050405020304" pitchFamily="18" charset="0"/>
              </a:rPr>
              <a:t> chose </a:t>
            </a:r>
            <a:r>
              <a:rPr lang="en-US" sz="2400" u="sng" dirty="0" err="1" smtClean="0">
                <a:latin typeface="Times New Roman" panose="02020603050405020304" pitchFamily="18" charset="0"/>
                <a:cs typeface="Times New Roman" panose="02020603050405020304" pitchFamily="18" charset="0"/>
              </a:rPr>
              <a:t>appropriée</a:t>
            </a:r>
            <a:endParaRPr lang="en-US" sz="2400" u="sng" dirty="0" smtClean="0">
              <a:latin typeface="Times New Roman" panose="02020603050405020304" pitchFamily="18" charset="0"/>
              <a:cs typeface="Times New Roman" panose="02020603050405020304" pitchFamily="18" charset="0"/>
            </a:endParaRPr>
          </a:p>
          <a:p>
            <a:pPr marL="363538" lvl="2" indent="0" defTabSz="901700">
              <a:lnSpc>
                <a:spcPct val="100000"/>
              </a:lnSpc>
              <a:spcBef>
                <a:spcPts val="0"/>
              </a:spcBef>
              <a:buNone/>
            </a:pPr>
            <a:endParaRPr lang="en-US" sz="2200" dirty="0" smtClean="0">
              <a:latin typeface="Times New Roman" panose="02020603050405020304" pitchFamily="18" charset="0"/>
              <a:cs typeface="Times New Roman" panose="02020603050405020304" pitchFamily="18" charset="0"/>
            </a:endParaRPr>
          </a:p>
          <a:p>
            <a:pPr marL="363538" lvl="2" indent="0" defTabSz="901700">
              <a:lnSpc>
                <a:spcPct val="100000"/>
              </a:lnSpc>
              <a:spcBef>
                <a:spcPts val="0"/>
              </a:spcBef>
              <a:buNone/>
            </a:pPr>
            <a:r>
              <a:rPr lang="en-US" sz="2200" dirty="0" smtClean="0">
                <a:latin typeface="Times New Roman" panose="02020603050405020304" pitchFamily="18" charset="0"/>
                <a:cs typeface="Times New Roman" panose="02020603050405020304" pitchFamily="18" charset="0"/>
              </a:rPr>
              <a:t>Les </a:t>
            </a:r>
            <a:r>
              <a:rPr lang="en-US" sz="2200" dirty="0" err="1" smtClean="0">
                <a:latin typeface="Times New Roman" panose="02020603050405020304" pitchFamily="18" charset="0"/>
                <a:cs typeface="Times New Roman" panose="02020603050405020304" pitchFamily="18" charset="0"/>
              </a:rPr>
              <a:t>insuffisances</a:t>
            </a:r>
            <a:r>
              <a:rPr lang="en-US" sz="2200" dirty="0" smtClean="0">
                <a:latin typeface="Times New Roman" panose="02020603050405020304" pitchFamily="18" charset="0"/>
                <a:cs typeface="Times New Roman" panose="02020603050405020304" pitchFamily="18" charset="0"/>
              </a:rPr>
              <a:t> de la </a:t>
            </a:r>
            <a:r>
              <a:rPr lang="en-US" sz="2200" dirty="0" err="1" smtClean="0">
                <a:latin typeface="Times New Roman" panose="02020603050405020304" pitchFamily="18" charset="0"/>
                <a:cs typeface="Times New Roman" panose="02020603050405020304" pitchFamily="18" charset="0"/>
              </a:rPr>
              <a:t>catégorie</a:t>
            </a:r>
            <a:r>
              <a:rPr lang="en-US" sz="2200" dirty="0" smtClean="0">
                <a:latin typeface="Times New Roman" panose="02020603050405020304" pitchFamily="18" charset="0"/>
                <a:cs typeface="Times New Roman" panose="02020603050405020304" pitchFamily="18" charset="0"/>
              </a:rPr>
              <a:t> des choses : </a:t>
            </a:r>
            <a:r>
              <a:rPr lang="en-US" sz="2200" dirty="0" err="1" smtClean="0">
                <a:latin typeface="Times New Roman" panose="02020603050405020304" pitchFamily="18" charset="0"/>
                <a:cs typeface="Times New Roman" panose="02020603050405020304" pitchFamily="18" charset="0"/>
              </a:rPr>
              <a:t>rejet</a:t>
            </a:r>
            <a:r>
              <a:rPr lang="en-US" sz="2200" dirty="0" smtClean="0">
                <a:latin typeface="Times New Roman" panose="02020603050405020304" pitchFamily="18" charset="0"/>
                <a:cs typeface="Times New Roman" panose="02020603050405020304" pitchFamily="18" charset="0"/>
              </a:rPr>
              <a:t> des qualifications de “choses communes” et de “choses sans maître”. Le </a:t>
            </a:r>
            <a:r>
              <a:rPr lang="en-US" sz="2200" dirty="0" err="1" smtClean="0">
                <a:latin typeface="Times New Roman" panose="02020603050405020304" pitchFamily="18" charset="0"/>
                <a:cs typeface="Times New Roman" panose="02020603050405020304" pitchFamily="18" charset="0"/>
              </a:rPr>
              <a:t>cadavre</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est</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donc</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une</a:t>
            </a:r>
            <a:r>
              <a:rPr lang="en-US" sz="2200" dirty="0" smtClean="0">
                <a:latin typeface="Times New Roman" panose="02020603050405020304" pitchFamily="18" charset="0"/>
                <a:cs typeface="Times New Roman" panose="02020603050405020304" pitchFamily="18" charset="0"/>
              </a:rPr>
              <a:t> chose </a:t>
            </a:r>
            <a:r>
              <a:rPr lang="en-US" sz="2200" dirty="0" err="1" smtClean="0">
                <a:latin typeface="Times New Roman" panose="02020603050405020304" pitchFamily="18" charset="0"/>
                <a:cs typeface="Times New Roman" panose="02020603050405020304" pitchFamily="18" charset="0"/>
              </a:rPr>
              <a:t>appropriée</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c’est</a:t>
            </a:r>
            <a:r>
              <a:rPr lang="en-US" sz="2200" dirty="0" smtClean="0">
                <a:latin typeface="Times New Roman" panose="02020603050405020304" pitchFamily="18" charset="0"/>
                <a:cs typeface="Times New Roman" panose="02020603050405020304" pitchFamily="18" charset="0"/>
              </a:rPr>
              <a:t> à dire un </a:t>
            </a:r>
            <a:r>
              <a:rPr lang="en-US" sz="2200" dirty="0" err="1" smtClean="0">
                <a:latin typeface="Times New Roman" panose="02020603050405020304" pitchFamily="18" charset="0"/>
                <a:cs typeface="Times New Roman" panose="02020603050405020304" pitchFamily="18" charset="0"/>
              </a:rPr>
              <a:t>bien</a:t>
            </a:r>
            <a:r>
              <a:rPr lang="en-US" sz="2200" dirty="0" smtClean="0">
                <a:latin typeface="Times New Roman" panose="02020603050405020304" pitchFamily="18" charset="0"/>
                <a:cs typeface="Times New Roman" panose="02020603050405020304" pitchFamily="18" charset="0"/>
              </a:rPr>
              <a:t> </a:t>
            </a:r>
          </a:p>
          <a:p>
            <a:pPr marL="363538" lvl="2" indent="0" defTabSz="901700">
              <a:lnSpc>
                <a:spcPct val="100000"/>
              </a:lnSpc>
              <a:spcBef>
                <a:spcPts val="0"/>
              </a:spcBef>
              <a:buNone/>
            </a:pPr>
            <a:r>
              <a:rPr lang="en-US" sz="2200" dirty="0" smtClean="0">
                <a:latin typeface="Times New Roman" panose="02020603050405020304" pitchFamily="18" charset="0"/>
                <a:cs typeface="Times New Roman" panose="02020603050405020304" pitchFamily="18" charset="0"/>
              </a:rPr>
              <a:t>(= objet de </a:t>
            </a:r>
            <a:r>
              <a:rPr lang="en-US" sz="2200" dirty="0" err="1" smtClean="0">
                <a:latin typeface="Times New Roman" panose="02020603050405020304" pitchFamily="18" charset="0"/>
                <a:cs typeface="Times New Roman" panose="02020603050405020304" pitchFamily="18" charset="0"/>
              </a:rPr>
              <a:t>propriété</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363538" lvl="2" indent="0" defTabSz="901700">
              <a:lnSpc>
                <a:spcPct val="100000"/>
              </a:lnSpc>
              <a:spcBef>
                <a:spcPts val="0"/>
              </a:spcBef>
              <a:buNone/>
            </a:pPr>
            <a:endParaRPr lang="en-US" sz="2200" dirty="0" smtClean="0">
              <a:latin typeface="Times New Roman" panose="02020603050405020304" pitchFamily="18" charset="0"/>
              <a:cs typeface="Times New Roman" panose="02020603050405020304" pitchFamily="18" charset="0"/>
            </a:endParaRPr>
          </a:p>
          <a:p>
            <a:pPr marL="2192338" lvl="5" indent="-457200" defTabSz="901700">
              <a:lnSpc>
                <a:spcPct val="100000"/>
              </a:lnSpc>
              <a:spcBef>
                <a:spcPts val="0"/>
              </a:spcBef>
              <a:buAutoNum type="alphaLcParenR"/>
            </a:pPr>
            <a:r>
              <a:rPr lang="en-US" sz="2400" i="1" u="sng" dirty="0" smtClean="0">
                <a:latin typeface="Times New Roman" panose="02020603050405020304" pitchFamily="18" charset="0"/>
                <a:cs typeface="Times New Roman" panose="02020603050405020304" pitchFamily="18" charset="0"/>
              </a:rPr>
              <a:t>Un “</a:t>
            </a:r>
            <a:r>
              <a:rPr lang="en-US" sz="2400" i="1" u="sng" dirty="0" err="1" smtClean="0">
                <a:latin typeface="Times New Roman" panose="02020603050405020304" pitchFamily="18" charset="0"/>
                <a:cs typeface="Times New Roman" panose="02020603050405020304" pitchFamily="18" charset="0"/>
              </a:rPr>
              <a:t>bien</a:t>
            </a:r>
            <a:r>
              <a:rPr lang="en-US" sz="2400" i="1" u="sng" dirty="0" smtClean="0">
                <a:latin typeface="Times New Roman" panose="02020603050405020304" pitchFamily="18" charset="0"/>
                <a:cs typeface="Times New Roman" panose="02020603050405020304" pitchFamily="18" charset="0"/>
              </a:rPr>
              <a:t> familial”</a:t>
            </a:r>
          </a:p>
          <a:p>
            <a:pPr marL="631825" lvl="5" indent="-268288" defTabSz="901700">
              <a:lnSpc>
                <a:spcPct val="100000"/>
              </a:lnSpc>
              <a:spcBef>
                <a:spcPts val="0"/>
              </a:spcBef>
              <a:buFont typeface="Arial" panose="020B0604020202020204" pitchFamily="34" charset="0"/>
              <a:buAutoNum type="alphaLcParenR"/>
            </a:pPr>
            <a:endParaRPr lang="fr-FR" sz="2400" b="1" dirty="0" smtClean="0"/>
          </a:p>
          <a:p>
            <a:pPr marL="363537" lvl="5" indent="0" defTabSz="901700">
              <a:lnSpc>
                <a:spcPct val="100000"/>
              </a:lnSpc>
              <a:spcBef>
                <a:spcPts val="0"/>
              </a:spcBef>
              <a:buNone/>
            </a:pPr>
            <a:r>
              <a:rPr lang="fr-FR" sz="2400" b="1" dirty="0" smtClean="0">
                <a:latin typeface="Times New Roman" panose="02020603050405020304" pitchFamily="18" charset="0"/>
                <a:cs typeface="Times New Roman" panose="02020603050405020304" pitchFamily="18" charset="0"/>
              </a:rPr>
              <a:t>CA </a:t>
            </a:r>
            <a:r>
              <a:rPr lang="fr-FR" sz="2400" b="1" dirty="0">
                <a:latin typeface="Times New Roman" panose="02020603050405020304" pitchFamily="18" charset="0"/>
                <a:cs typeface="Times New Roman" panose="02020603050405020304" pitchFamily="18" charset="0"/>
              </a:rPr>
              <a:t>Paris 24 février 1998</a:t>
            </a:r>
            <a:r>
              <a:rPr lang="fr-FR" sz="2400" dirty="0">
                <a:latin typeface="Times New Roman" panose="02020603050405020304" pitchFamily="18" charset="0"/>
                <a:cs typeface="Times New Roman" panose="02020603050405020304" pitchFamily="18" charset="0"/>
              </a:rPr>
              <a:t> « la dépouille mortelle de l'individu fait l'objet d'un droit de copropriété familiale, inviolable et sacré, et que des raisons d'ordre public font que tout élément du corps humain en état de désagrégation (...) est digne de protection </a:t>
            </a:r>
            <a:r>
              <a:rPr lang="fr-FR" sz="2400" dirty="0" smtClean="0">
                <a:latin typeface="Times New Roman" panose="02020603050405020304" pitchFamily="18" charset="0"/>
                <a:cs typeface="Times New Roman" panose="02020603050405020304" pitchFamily="18" charset="0"/>
              </a:rPr>
              <a:t>»</a:t>
            </a:r>
            <a:br>
              <a:rPr lang="fr-FR" sz="2400" dirty="0" smtClean="0">
                <a:latin typeface="Times New Roman" panose="02020603050405020304" pitchFamily="18" charset="0"/>
                <a:cs typeface="Times New Roman" panose="02020603050405020304" pitchFamily="18" charset="0"/>
              </a:rPr>
            </a:br>
            <a:r>
              <a:rPr lang="fr-FR" sz="2400" dirty="0" smtClean="0">
                <a:latin typeface="Times New Roman" panose="02020603050405020304" pitchFamily="18" charset="0"/>
                <a:cs typeface="Times New Roman" panose="02020603050405020304" pitchFamily="18" charset="0"/>
              </a:rPr>
              <a:t/>
            </a:r>
            <a:br>
              <a:rPr lang="fr-FR" sz="2400" dirty="0" smtClean="0">
                <a:latin typeface="Times New Roman" panose="02020603050405020304" pitchFamily="18" charset="0"/>
                <a:cs typeface="Times New Roman" panose="02020603050405020304" pitchFamily="18" charset="0"/>
              </a:rPr>
            </a:br>
            <a:r>
              <a:rPr lang="fr-FR" sz="2400" dirty="0" smtClean="0">
                <a:latin typeface="Times New Roman" panose="02020603050405020304" pitchFamily="18" charset="0"/>
                <a:cs typeface="Times New Roman" panose="02020603050405020304" pitchFamily="18" charset="0"/>
              </a:rPr>
              <a:t>Régime de l’indivision des article 815 et s. du Code civil ?</a:t>
            </a:r>
            <a:endParaRPr lang="fr-FR" sz="2400" dirty="0">
              <a:latin typeface="Times New Roman" panose="02020603050405020304" pitchFamily="18" charset="0"/>
              <a:cs typeface="Times New Roman" panose="02020603050405020304" pitchFamily="18" charset="0"/>
            </a:endParaRPr>
          </a:p>
          <a:p>
            <a:pPr marL="2192338" lvl="5" indent="-457200" defTabSz="901700">
              <a:lnSpc>
                <a:spcPct val="100000"/>
              </a:lnSpc>
              <a:spcBef>
                <a:spcPts val="0"/>
              </a:spcBef>
              <a:buAutoNum type="alphaLcParenR"/>
            </a:pPr>
            <a:endParaRPr lang="en-US" sz="2400" dirty="0" smtClean="0">
              <a:latin typeface="Times New Roman" panose="02020603050405020304" pitchFamily="18" charset="0"/>
              <a:cs typeface="Times New Roman" panose="02020603050405020304" pitchFamily="18" charset="0"/>
            </a:endParaRPr>
          </a:p>
          <a:p>
            <a:pPr marL="2192338" lvl="5" indent="-457200" defTabSz="901700">
              <a:lnSpc>
                <a:spcPct val="100000"/>
              </a:lnSpc>
              <a:spcBef>
                <a:spcPts val="0"/>
              </a:spcBef>
              <a:buAutoNum type="alphaLcParenR"/>
            </a:pPr>
            <a:endParaRPr lang="en-US" sz="2400" dirty="0" smtClean="0">
              <a:latin typeface="Times New Roman" panose="02020603050405020304" pitchFamily="18" charset="0"/>
              <a:cs typeface="Times New Roman" panose="02020603050405020304" pitchFamily="18" charset="0"/>
            </a:endParaRPr>
          </a:p>
          <a:p>
            <a:pPr marL="820738" lvl="2" indent="-457200" defTabSz="901700">
              <a:lnSpc>
                <a:spcPct val="100000"/>
              </a:lnSpc>
              <a:spcBef>
                <a:spcPts val="0"/>
              </a:spcBef>
              <a:buAutoNum type="alphaLcParenR"/>
            </a:pPr>
            <a:endParaRPr lang="en-US" sz="2200" dirty="0">
              <a:latin typeface="Times New Roman" panose="02020603050405020304" pitchFamily="18" charset="0"/>
              <a:cs typeface="Times New Roman" panose="02020603050405020304" pitchFamily="18" charset="0"/>
            </a:endParaRPr>
          </a:p>
          <a:p>
            <a:pPr marL="820738" lvl="2" indent="-457200" defTabSz="901700">
              <a:lnSpc>
                <a:spcPct val="100000"/>
              </a:lnSpc>
              <a:spcBef>
                <a:spcPts val="0"/>
              </a:spcBef>
              <a:buAutoNum type="alphaLcParenR"/>
            </a:pPr>
            <a:endParaRPr lang="en-US" dirty="0">
              <a:latin typeface="Times New Roman" panose="02020603050405020304" pitchFamily="18" charset="0"/>
              <a:cs typeface="Times New Roman" panose="02020603050405020304" pitchFamily="18" charset="0"/>
            </a:endParaRPr>
          </a:p>
          <a:p>
            <a:pPr marL="706438" lvl="2" indent="-342900" defTabSz="901700">
              <a:lnSpc>
                <a:spcPct val="100000"/>
              </a:lnSpc>
              <a:spcBef>
                <a:spcPts val="0"/>
              </a:spcBef>
              <a:buFontTx/>
              <a:buChar char="-"/>
            </a:pPr>
            <a:endParaRPr lang="en-US" sz="2200" dirty="0">
              <a:latin typeface="Times New Roman" panose="02020603050405020304" pitchFamily="18" charset="0"/>
              <a:cs typeface="Times New Roman" panose="02020603050405020304" pitchFamily="18" charset="0"/>
            </a:endParaRPr>
          </a:p>
          <a:p>
            <a:pPr marL="363538" lvl="2" indent="12700" defTabSz="901700">
              <a:lnSpc>
                <a:spcPct val="100000"/>
              </a:lnSpc>
              <a:spcBef>
                <a:spcPts val="0"/>
              </a:spcBef>
              <a:buNone/>
            </a:pPr>
            <a:endParaRPr lang="fr-FR" sz="2200" i="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563232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6344"/>
            <a:ext cx="12192000" cy="1441509"/>
          </a:xfrm>
          <a:solidFill>
            <a:schemeClr val="accent1">
              <a:lumMod val="60000"/>
              <a:lumOff val="40000"/>
            </a:schemeClr>
          </a:solidFill>
        </p:spPr>
        <p:txBody>
          <a:bodyPr>
            <a:normAutofit/>
          </a:bodyPr>
          <a:lstStyle/>
          <a:p>
            <a:pPr algn="ctr"/>
            <a:r>
              <a:rPr lang="fr-FR" sz="3600" b="1" dirty="0" smtClean="0">
                <a:latin typeface="Times New Roman" panose="02020603050405020304" pitchFamily="18" charset="0"/>
                <a:cs typeface="Times New Roman" panose="02020603050405020304" pitchFamily="18" charset="0"/>
              </a:rPr>
              <a:t>II- L’ancrage du corps mort dans le droit des biens</a:t>
            </a:r>
            <a:endParaRPr lang="fr-FR" sz="3600"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246906" y="1766174"/>
            <a:ext cx="10917945" cy="5091826"/>
          </a:xfrm>
        </p:spPr>
        <p:txBody>
          <a:bodyPr>
            <a:normAutofit/>
          </a:bodyPr>
          <a:lstStyle/>
          <a:p>
            <a:pPr marL="1735138" lvl="5" indent="0" defTabSz="901700">
              <a:lnSpc>
                <a:spcPct val="100000"/>
              </a:lnSpc>
              <a:spcBef>
                <a:spcPts val="0"/>
              </a:spcBef>
              <a:buNone/>
            </a:pPr>
            <a:r>
              <a:rPr lang="en-US" sz="2200" dirty="0" smtClean="0">
                <a:latin typeface="Times New Roman" panose="02020603050405020304" pitchFamily="18" charset="0"/>
                <a:cs typeface="Times New Roman" panose="02020603050405020304" pitchFamily="18" charset="0"/>
              </a:rPr>
              <a:t>b) </a:t>
            </a:r>
            <a:r>
              <a:rPr lang="en-US" sz="2400" i="1" u="sng" dirty="0" smtClean="0">
                <a:latin typeface="Times New Roman" panose="02020603050405020304" pitchFamily="18" charset="0"/>
                <a:cs typeface="Times New Roman" panose="02020603050405020304" pitchFamily="18" charset="0"/>
              </a:rPr>
              <a:t>Un </a:t>
            </a:r>
            <a:r>
              <a:rPr lang="en-US" sz="2400" i="1" u="sng" dirty="0" err="1" smtClean="0">
                <a:latin typeface="Times New Roman" panose="02020603050405020304" pitchFamily="18" charset="0"/>
                <a:cs typeface="Times New Roman" panose="02020603050405020304" pitchFamily="18" charset="0"/>
              </a:rPr>
              <a:t>bien</a:t>
            </a:r>
            <a:r>
              <a:rPr lang="en-US" sz="2400" i="1" u="sng" dirty="0" smtClean="0">
                <a:latin typeface="Times New Roman" panose="02020603050405020304" pitchFamily="18" charset="0"/>
                <a:cs typeface="Times New Roman" panose="02020603050405020304" pitchFamily="18" charset="0"/>
              </a:rPr>
              <a:t> du </a:t>
            </a:r>
            <a:r>
              <a:rPr lang="en-US" sz="2400" i="1" u="sng" dirty="0" err="1" smtClean="0">
                <a:latin typeface="Times New Roman" panose="02020603050405020304" pitchFamily="18" charset="0"/>
                <a:cs typeface="Times New Roman" panose="02020603050405020304" pitchFamily="18" charset="0"/>
              </a:rPr>
              <a:t>domaine</a:t>
            </a:r>
            <a:r>
              <a:rPr lang="en-US" sz="2400" i="1" u="sng" dirty="0" smtClean="0">
                <a:latin typeface="Times New Roman" panose="02020603050405020304" pitchFamily="18" charset="0"/>
                <a:cs typeface="Times New Roman" panose="02020603050405020304" pitchFamily="18" charset="0"/>
              </a:rPr>
              <a:t> public</a:t>
            </a:r>
          </a:p>
          <a:p>
            <a:pPr marL="631825" lvl="5" indent="-268288" defTabSz="901700">
              <a:lnSpc>
                <a:spcPct val="100000"/>
              </a:lnSpc>
              <a:spcBef>
                <a:spcPts val="0"/>
              </a:spcBef>
              <a:buFont typeface="Arial" panose="020B0604020202020204" pitchFamily="34" charset="0"/>
              <a:buAutoNum type="alphaLcParenR"/>
            </a:pPr>
            <a:endParaRPr lang="fr-FR" sz="2400" b="1" dirty="0" smtClean="0"/>
          </a:p>
          <a:p>
            <a:pPr marL="363537" lvl="5" indent="0" defTabSz="901700">
              <a:lnSpc>
                <a:spcPct val="100000"/>
              </a:lnSpc>
              <a:spcBef>
                <a:spcPts val="0"/>
              </a:spcBef>
              <a:buNone/>
            </a:pPr>
            <a:r>
              <a:rPr lang="fr-FR" sz="2400" dirty="0" smtClean="0">
                <a:latin typeface="Times New Roman" panose="02020603050405020304" pitchFamily="18" charset="0"/>
                <a:cs typeface="Times New Roman" panose="02020603050405020304" pitchFamily="18" charset="0"/>
              </a:rPr>
              <a:t>→ Problématique </a:t>
            </a:r>
            <a:r>
              <a:rPr lang="fr-FR" sz="2400" dirty="0">
                <a:latin typeface="Times New Roman" panose="02020603050405020304" pitchFamily="18" charset="0"/>
                <a:cs typeface="Times New Roman" panose="02020603050405020304" pitchFamily="18" charset="0"/>
              </a:rPr>
              <a:t>des </a:t>
            </a:r>
            <a:r>
              <a:rPr lang="fr-FR" sz="2400" u="sng" dirty="0">
                <a:latin typeface="Times New Roman" panose="02020603050405020304" pitchFamily="18" charset="0"/>
                <a:cs typeface="Times New Roman" panose="02020603050405020304" pitchFamily="18" charset="0"/>
              </a:rPr>
              <a:t>restes humains figurant dans les collections des musées</a:t>
            </a:r>
            <a:r>
              <a:rPr lang="fr-FR" sz="2400" dirty="0">
                <a:latin typeface="Times New Roman" panose="02020603050405020304" pitchFamily="18" charset="0"/>
                <a:cs typeface="Times New Roman" panose="02020603050405020304" pitchFamily="18" charset="0"/>
              </a:rPr>
              <a:t>. Les pays d’origine réclament ces restes humains aux musées français qui les détiennent dans leur collection</a:t>
            </a:r>
            <a:r>
              <a:rPr lang="fr-FR" sz="2400" dirty="0" smtClean="0">
                <a:latin typeface="Times New Roman" panose="02020603050405020304" pitchFamily="18" charset="0"/>
                <a:cs typeface="Times New Roman" panose="02020603050405020304" pitchFamily="18" charset="0"/>
              </a:rPr>
              <a:t>.</a:t>
            </a:r>
          </a:p>
          <a:p>
            <a:pPr marL="363537" lvl="5" indent="0" defTabSz="901700">
              <a:lnSpc>
                <a:spcPct val="100000"/>
              </a:lnSpc>
              <a:spcBef>
                <a:spcPts val="0"/>
              </a:spcBef>
              <a:buNone/>
            </a:pPr>
            <a:endParaRPr lang="fr-FR" sz="2400" dirty="0">
              <a:latin typeface="Times New Roman" panose="02020603050405020304" pitchFamily="18" charset="0"/>
              <a:cs typeface="Times New Roman" panose="02020603050405020304" pitchFamily="18" charset="0"/>
            </a:endParaRPr>
          </a:p>
          <a:p>
            <a:pPr marL="363537" lvl="5" indent="0" defTabSz="901700">
              <a:lnSpc>
                <a:spcPct val="100000"/>
              </a:lnSpc>
              <a:spcBef>
                <a:spcPts val="0"/>
              </a:spcBef>
              <a:buNone/>
            </a:pPr>
            <a:r>
              <a:rPr lang="fr-FR" sz="2400" dirty="0" smtClean="0">
                <a:latin typeface="Times New Roman" panose="02020603050405020304" pitchFamily="18" charset="0"/>
                <a:cs typeface="Times New Roman" panose="02020603050405020304" pitchFamily="18" charset="0"/>
              </a:rPr>
              <a:t>Plusieurs affaires notamment </a:t>
            </a:r>
            <a:r>
              <a:rPr lang="fr-FR" sz="2400" u="sng" dirty="0">
                <a:latin typeface="Times New Roman" panose="02020603050405020304" pitchFamily="18" charset="0"/>
                <a:cs typeface="Times New Roman" panose="02020603050405020304" pitchFamily="18" charset="0"/>
              </a:rPr>
              <a:t>l’affaire </a:t>
            </a:r>
            <a:r>
              <a:rPr lang="fr-FR" sz="2400" u="sng" dirty="0" smtClean="0">
                <a:latin typeface="Times New Roman" panose="02020603050405020304" pitchFamily="18" charset="0"/>
                <a:cs typeface="Times New Roman" panose="02020603050405020304" pitchFamily="18" charset="0"/>
              </a:rPr>
              <a:t>de </a:t>
            </a:r>
            <a:r>
              <a:rPr lang="fr-FR" sz="2400" u="sng" dirty="0">
                <a:latin typeface="Times New Roman" panose="02020603050405020304" pitchFamily="18" charset="0"/>
                <a:cs typeface="Times New Roman" panose="02020603050405020304" pitchFamily="18" charset="0"/>
              </a:rPr>
              <a:t>la tête du guerrier Maori</a:t>
            </a:r>
            <a:r>
              <a:rPr lang="fr-FR" sz="2400" dirty="0">
                <a:latin typeface="Times New Roman" panose="02020603050405020304" pitchFamily="18" charset="0"/>
                <a:cs typeface="Times New Roman" panose="02020603050405020304" pitchFamily="18" charset="0"/>
              </a:rPr>
              <a:t>, que la Nouvelle Zélande réclame au Musée de Rouen </a:t>
            </a:r>
            <a:r>
              <a:rPr lang="fr-FR" sz="2400" dirty="0" smtClean="0">
                <a:latin typeface="Times New Roman" panose="02020603050405020304" pitchFamily="18" charset="0"/>
                <a:cs typeface="Times New Roman" panose="02020603050405020304" pitchFamily="18" charset="0"/>
              </a:rPr>
              <a:t>en 2007</a:t>
            </a:r>
          </a:p>
          <a:p>
            <a:pPr marL="363537" lvl="5" indent="0" defTabSz="901700">
              <a:lnSpc>
                <a:spcPct val="100000"/>
              </a:lnSpc>
              <a:spcBef>
                <a:spcPts val="0"/>
              </a:spcBef>
              <a:buNone/>
            </a:pPr>
            <a:endParaRPr lang="fr-FR" sz="2400" dirty="0">
              <a:latin typeface="Times New Roman" panose="02020603050405020304" pitchFamily="18" charset="0"/>
              <a:cs typeface="Times New Roman" panose="02020603050405020304" pitchFamily="18" charset="0"/>
            </a:endParaRPr>
          </a:p>
          <a:p>
            <a:pPr marL="2078037" lvl="8" indent="-342900" defTabSz="901700">
              <a:lnSpc>
                <a:spcPct val="100000"/>
              </a:lnSpc>
              <a:spcBef>
                <a:spcPts val="0"/>
              </a:spcBef>
              <a:buFont typeface="Courier New" panose="02070309020205020404" pitchFamily="49" charset="0"/>
              <a:buChar char="o"/>
            </a:pPr>
            <a:r>
              <a:rPr lang="fr-FR" sz="2400" dirty="0" smtClean="0">
                <a:latin typeface="Times New Roman" panose="02020603050405020304" pitchFamily="18" charset="0"/>
                <a:cs typeface="Times New Roman" panose="02020603050405020304" pitchFamily="18" charset="0"/>
              </a:rPr>
              <a:t>TA </a:t>
            </a:r>
            <a:r>
              <a:rPr lang="fr-FR" sz="2400" dirty="0">
                <a:latin typeface="Times New Roman" panose="02020603050405020304" pitchFamily="18" charset="0"/>
                <a:cs typeface="Times New Roman" panose="02020603050405020304" pitchFamily="18" charset="0"/>
              </a:rPr>
              <a:t>Rouen, 27 décembre </a:t>
            </a:r>
            <a:r>
              <a:rPr lang="fr-FR" sz="2400" dirty="0" smtClean="0">
                <a:latin typeface="Times New Roman" panose="02020603050405020304" pitchFamily="18" charset="0"/>
                <a:cs typeface="Times New Roman" panose="02020603050405020304" pitchFamily="18" charset="0"/>
              </a:rPr>
              <a:t>2007</a:t>
            </a:r>
          </a:p>
          <a:p>
            <a:pPr marL="2078037" lvl="8" indent="-342900" defTabSz="901700">
              <a:lnSpc>
                <a:spcPct val="100000"/>
              </a:lnSpc>
              <a:spcBef>
                <a:spcPts val="0"/>
              </a:spcBef>
              <a:buFont typeface="Courier New" panose="02070309020205020404" pitchFamily="49" charset="0"/>
              <a:buChar char="o"/>
            </a:pPr>
            <a:r>
              <a:rPr lang="fr-FR" sz="2400" dirty="0">
                <a:latin typeface="Times New Roman" panose="02020603050405020304" pitchFamily="18" charset="0"/>
                <a:cs typeface="Times New Roman" panose="02020603050405020304" pitchFamily="18" charset="0"/>
              </a:rPr>
              <a:t>CAA Douai, 24 juillet 2008 </a:t>
            </a:r>
            <a:endParaRPr lang="fr-FR" sz="2400" dirty="0" smtClean="0">
              <a:latin typeface="Times New Roman" panose="02020603050405020304" pitchFamily="18" charset="0"/>
              <a:cs typeface="Times New Roman" panose="02020603050405020304" pitchFamily="18" charset="0"/>
            </a:endParaRPr>
          </a:p>
          <a:p>
            <a:pPr marL="2078037" lvl="8" indent="-342900" defTabSz="901700">
              <a:lnSpc>
                <a:spcPct val="100000"/>
              </a:lnSpc>
              <a:spcBef>
                <a:spcPts val="0"/>
              </a:spcBef>
              <a:buFont typeface="Courier New" panose="02070309020205020404" pitchFamily="49" charset="0"/>
              <a:buChar char="o"/>
            </a:pPr>
            <a:r>
              <a:rPr lang="en-US" sz="2400" dirty="0" err="1" smtClean="0">
                <a:latin typeface="Times New Roman" panose="02020603050405020304" pitchFamily="18" charset="0"/>
                <a:cs typeface="Times New Roman" panose="02020603050405020304" pitchFamily="18" charset="0"/>
              </a:rPr>
              <a:t>Loi</a:t>
            </a:r>
            <a:r>
              <a:rPr lang="en-US" sz="2400" dirty="0" smtClean="0">
                <a:latin typeface="Times New Roman" panose="02020603050405020304" pitchFamily="18" charset="0"/>
                <a:cs typeface="Times New Roman" panose="02020603050405020304" pitchFamily="18" charset="0"/>
              </a:rPr>
              <a:t> du 18 </a:t>
            </a:r>
            <a:r>
              <a:rPr lang="en-US" sz="2400" dirty="0" err="1" smtClean="0">
                <a:latin typeface="Times New Roman" panose="02020603050405020304" pitchFamily="18" charset="0"/>
                <a:cs typeface="Times New Roman" panose="02020603050405020304" pitchFamily="18" charset="0"/>
              </a:rPr>
              <a:t>mai</a:t>
            </a:r>
            <a:r>
              <a:rPr lang="en-US" sz="2400" dirty="0" smtClean="0">
                <a:latin typeface="Times New Roman" panose="02020603050405020304" pitchFamily="18" charset="0"/>
                <a:cs typeface="Times New Roman" panose="02020603050405020304" pitchFamily="18" charset="0"/>
              </a:rPr>
              <a:t> 2010</a:t>
            </a:r>
          </a:p>
          <a:p>
            <a:pPr marL="2192338" lvl="5" indent="-457200" defTabSz="901700">
              <a:lnSpc>
                <a:spcPct val="100000"/>
              </a:lnSpc>
              <a:spcBef>
                <a:spcPts val="0"/>
              </a:spcBef>
              <a:buAutoNum type="alphaLcParenR"/>
            </a:pPr>
            <a:endParaRPr lang="en-US" sz="2400" dirty="0" smtClean="0">
              <a:latin typeface="Times New Roman" panose="02020603050405020304" pitchFamily="18" charset="0"/>
              <a:cs typeface="Times New Roman" panose="02020603050405020304" pitchFamily="18" charset="0"/>
            </a:endParaRPr>
          </a:p>
          <a:p>
            <a:pPr marL="820738" lvl="2" indent="-457200" defTabSz="901700">
              <a:lnSpc>
                <a:spcPct val="100000"/>
              </a:lnSpc>
              <a:spcBef>
                <a:spcPts val="0"/>
              </a:spcBef>
              <a:buAutoNum type="alphaLcParenR"/>
            </a:pPr>
            <a:endParaRPr lang="en-US" sz="2200" dirty="0">
              <a:latin typeface="Times New Roman" panose="02020603050405020304" pitchFamily="18" charset="0"/>
              <a:cs typeface="Times New Roman" panose="02020603050405020304" pitchFamily="18" charset="0"/>
            </a:endParaRPr>
          </a:p>
          <a:p>
            <a:pPr marL="820738" lvl="2" indent="-457200" defTabSz="901700">
              <a:lnSpc>
                <a:spcPct val="100000"/>
              </a:lnSpc>
              <a:spcBef>
                <a:spcPts val="0"/>
              </a:spcBef>
              <a:buAutoNum type="alphaLcParenR"/>
            </a:pPr>
            <a:endParaRPr lang="en-US" dirty="0">
              <a:latin typeface="Times New Roman" panose="02020603050405020304" pitchFamily="18" charset="0"/>
              <a:cs typeface="Times New Roman" panose="02020603050405020304" pitchFamily="18" charset="0"/>
            </a:endParaRPr>
          </a:p>
          <a:p>
            <a:pPr marL="706438" lvl="2" indent="-342900" defTabSz="901700">
              <a:lnSpc>
                <a:spcPct val="100000"/>
              </a:lnSpc>
              <a:spcBef>
                <a:spcPts val="0"/>
              </a:spcBef>
              <a:buFontTx/>
              <a:buChar char="-"/>
            </a:pPr>
            <a:endParaRPr lang="en-US" sz="2200" dirty="0">
              <a:latin typeface="Times New Roman" panose="02020603050405020304" pitchFamily="18" charset="0"/>
              <a:cs typeface="Times New Roman" panose="02020603050405020304" pitchFamily="18" charset="0"/>
            </a:endParaRPr>
          </a:p>
          <a:p>
            <a:pPr marL="363538" lvl="2" indent="12700" defTabSz="901700">
              <a:lnSpc>
                <a:spcPct val="100000"/>
              </a:lnSpc>
              <a:spcBef>
                <a:spcPts val="0"/>
              </a:spcBef>
              <a:buNone/>
            </a:pPr>
            <a:endParaRPr lang="fr-FR" sz="2200" i="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987284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6344"/>
            <a:ext cx="12192000" cy="1441509"/>
          </a:xfrm>
          <a:solidFill>
            <a:schemeClr val="accent1">
              <a:lumMod val="60000"/>
              <a:lumOff val="40000"/>
            </a:schemeClr>
          </a:solidFill>
        </p:spPr>
        <p:txBody>
          <a:bodyPr>
            <a:normAutofit/>
          </a:bodyPr>
          <a:lstStyle/>
          <a:p>
            <a:pPr algn="ctr"/>
            <a:r>
              <a:rPr lang="fr-FR" sz="3600" b="1" dirty="0" smtClean="0">
                <a:latin typeface="Times New Roman" panose="02020603050405020304" pitchFamily="18" charset="0"/>
                <a:cs typeface="Times New Roman" panose="02020603050405020304" pitchFamily="18" charset="0"/>
              </a:rPr>
              <a:t>II- L’ancrage du corps mort dans le droit des biens</a:t>
            </a:r>
            <a:endParaRPr lang="fr-FR" sz="3600"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246906" y="1766174"/>
            <a:ext cx="10917945" cy="5091826"/>
          </a:xfrm>
        </p:spPr>
        <p:txBody>
          <a:bodyPr>
            <a:normAutofit/>
          </a:bodyPr>
          <a:lstStyle/>
          <a:p>
            <a:pPr marL="268288" lvl="5" indent="0" defTabSz="901700">
              <a:lnSpc>
                <a:spcPct val="100000"/>
              </a:lnSpc>
              <a:spcBef>
                <a:spcPts val="0"/>
              </a:spcBef>
              <a:buNone/>
            </a:pPr>
            <a:r>
              <a:rPr lang="en-US" sz="2400" u="sng" dirty="0" smtClean="0">
                <a:latin typeface="Times New Roman" panose="02020603050405020304" pitchFamily="18" charset="0"/>
                <a:cs typeface="Times New Roman" panose="02020603050405020304" pitchFamily="18" charset="0"/>
              </a:rPr>
              <a:t>2) Le corps mort, </a:t>
            </a:r>
            <a:r>
              <a:rPr lang="en-US" sz="2400" u="sng" dirty="0" err="1" smtClean="0">
                <a:latin typeface="Times New Roman" panose="02020603050405020304" pitchFamily="18" charset="0"/>
                <a:cs typeface="Times New Roman" panose="02020603050405020304" pitchFamily="18" charset="0"/>
              </a:rPr>
              <a:t>une</a:t>
            </a:r>
            <a:r>
              <a:rPr lang="en-US" sz="2400" u="sng" dirty="0" smtClean="0">
                <a:latin typeface="Times New Roman" panose="02020603050405020304" pitchFamily="18" charset="0"/>
                <a:cs typeface="Times New Roman" panose="02020603050405020304" pitchFamily="18" charset="0"/>
              </a:rPr>
              <a:t> chose susceptible de causer un </a:t>
            </a:r>
            <a:r>
              <a:rPr lang="en-US" sz="2400" u="sng" dirty="0" err="1" smtClean="0">
                <a:latin typeface="Times New Roman" panose="02020603050405020304" pitchFamily="18" charset="0"/>
                <a:cs typeface="Times New Roman" panose="02020603050405020304" pitchFamily="18" charset="0"/>
              </a:rPr>
              <a:t>dommage</a:t>
            </a:r>
            <a:endParaRPr lang="en-US" sz="2400" u="sng" dirty="0" smtClean="0">
              <a:latin typeface="Times New Roman" panose="02020603050405020304" pitchFamily="18" charset="0"/>
              <a:cs typeface="Times New Roman" panose="02020603050405020304" pitchFamily="18" charset="0"/>
            </a:endParaRPr>
          </a:p>
          <a:p>
            <a:pPr marL="268288" lvl="5" indent="0" defTabSz="901700">
              <a:lnSpc>
                <a:spcPct val="100000"/>
              </a:lnSpc>
              <a:spcBef>
                <a:spcPts val="0"/>
              </a:spcBef>
              <a:buNone/>
            </a:pPr>
            <a:endParaRPr lang="en-US" sz="2400" dirty="0">
              <a:latin typeface="Times New Roman" panose="02020603050405020304" pitchFamily="18" charset="0"/>
              <a:cs typeface="Times New Roman" panose="02020603050405020304" pitchFamily="18" charset="0"/>
            </a:endParaRPr>
          </a:p>
          <a:p>
            <a:pPr marL="268288" lvl="5" indent="0" defTabSz="901700">
              <a:lnSpc>
                <a:spcPct val="100000"/>
              </a:lnSpc>
              <a:spcBef>
                <a:spcPts val="0"/>
              </a:spcBef>
              <a:buNone/>
            </a:pPr>
            <a:r>
              <a:rPr lang="fr-FR" sz="2400" dirty="0">
                <a:latin typeface="Times New Roman" panose="02020603050405020304" pitchFamily="18" charset="0"/>
                <a:cs typeface="Times New Roman" panose="02020603050405020304" pitchFamily="18" charset="0"/>
              </a:rPr>
              <a:t>Autre exemple qui ancre clairement le cadavre dans le droit des biens. CA Paris,  28 janvier </a:t>
            </a:r>
            <a:r>
              <a:rPr lang="fr-FR" sz="2400" dirty="0" smtClean="0">
                <a:latin typeface="Times New Roman" panose="02020603050405020304" pitchFamily="18" charset="0"/>
                <a:cs typeface="Times New Roman" panose="02020603050405020304" pitchFamily="18" charset="0"/>
              </a:rPr>
              <a:t>2009 : CA Paris 28 janvier 2009</a:t>
            </a:r>
          </a:p>
          <a:p>
            <a:pPr marL="268288" lvl="5" indent="0" defTabSz="901700">
              <a:lnSpc>
                <a:spcPct val="100000"/>
              </a:lnSpc>
              <a:spcBef>
                <a:spcPts val="0"/>
              </a:spcBef>
              <a:buNone/>
            </a:pPr>
            <a:endParaRPr lang="fr-FR" sz="2400" dirty="0">
              <a:latin typeface="Times New Roman" panose="02020603050405020304" pitchFamily="18" charset="0"/>
              <a:cs typeface="Times New Roman" panose="02020603050405020304" pitchFamily="18" charset="0"/>
            </a:endParaRPr>
          </a:p>
          <a:p>
            <a:pPr marL="268288" lvl="5" indent="0" algn="just" defTabSz="901700">
              <a:lnSpc>
                <a:spcPct val="100000"/>
              </a:lnSpc>
              <a:spcBef>
                <a:spcPts val="0"/>
              </a:spcBef>
              <a:buNone/>
            </a:pPr>
            <a:r>
              <a:rPr lang="fr-FR" sz="2400" i="1" dirty="0">
                <a:latin typeface="Times New Roman" panose="02020603050405020304" pitchFamily="18" charset="0"/>
                <a:cs typeface="Times New Roman" panose="02020603050405020304" pitchFamily="18" charset="0"/>
              </a:rPr>
              <a:t>« par application de l'article 724 du code civil, la fille de la défunte a été saisie de plein droit des biens de sa mère dès le décès de celle-ci et que dès lors sa responsabilité est engagée à raison des dommages anormaux qui ont été causés à l'appartement de la voisine sans qu'elle ne puisse opposer la force majeure en l'absence d'un événement imprévisible et irrésistible susceptible de l'exonérer (...) ». </a:t>
            </a:r>
            <a:endParaRPr lang="en-US" sz="2400" i="1" dirty="0" smtClean="0">
              <a:latin typeface="Times New Roman" panose="02020603050405020304" pitchFamily="18" charset="0"/>
              <a:cs typeface="Times New Roman" panose="02020603050405020304" pitchFamily="18" charset="0"/>
            </a:endParaRPr>
          </a:p>
          <a:p>
            <a:pPr marL="820738" lvl="2" indent="-457200" defTabSz="901700">
              <a:lnSpc>
                <a:spcPct val="100000"/>
              </a:lnSpc>
              <a:spcBef>
                <a:spcPts val="0"/>
              </a:spcBef>
              <a:buAutoNum type="alphaLcParenR"/>
            </a:pPr>
            <a:endParaRPr lang="en-US" sz="2200" dirty="0">
              <a:latin typeface="Times New Roman" panose="02020603050405020304" pitchFamily="18" charset="0"/>
              <a:cs typeface="Times New Roman" panose="02020603050405020304" pitchFamily="18" charset="0"/>
            </a:endParaRPr>
          </a:p>
          <a:p>
            <a:pPr marL="820738" lvl="2" indent="-457200" defTabSz="901700">
              <a:lnSpc>
                <a:spcPct val="100000"/>
              </a:lnSpc>
              <a:spcBef>
                <a:spcPts val="0"/>
              </a:spcBef>
              <a:buAutoNum type="alphaLcParenR"/>
            </a:pPr>
            <a:endParaRPr lang="en-US" dirty="0">
              <a:latin typeface="Times New Roman" panose="02020603050405020304" pitchFamily="18" charset="0"/>
              <a:cs typeface="Times New Roman" panose="02020603050405020304" pitchFamily="18" charset="0"/>
            </a:endParaRPr>
          </a:p>
          <a:p>
            <a:pPr marL="706438" lvl="2" indent="-342900" defTabSz="901700">
              <a:lnSpc>
                <a:spcPct val="100000"/>
              </a:lnSpc>
              <a:spcBef>
                <a:spcPts val="0"/>
              </a:spcBef>
              <a:buFontTx/>
              <a:buChar char="-"/>
            </a:pPr>
            <a:endParaRPr lang="en-US" sz="2200" dirty="0">
              <a:latin typeface="Times New Roman" panose="02020603050405020304" pitchFamily="18" charset="0"/>
              <a:cs typeface="Times New Roman" panose="02020603050405020304" pitchFamily="18" charset="0"/>
            </a:endParaRPr>
          </a:p>
          <a:p>
            <a:pPr marL="363538" lvl="2" indent="12700" defTabSz="901700">
              <a:lnSpc>
                <a:spcPct val="100000"/>
              </a:lnSpc>
              <a:spcBef>
                <a:spcPts val="0"/>
              </a:spcBef>
              <a:buNone/>
            </a:pPr>
            <a:endParaRPr lang="fr-FR" sz="2200" i="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674325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6345"/>
            <a:ext cx="12192000" cy="1116656"/>
          </a:xfrm>
          <a:solidFill>
            <a:schemeClr val="accent1">
              <a:lumMod val="60000"/>
              <a:lumOff val="40000"/>
            </a:schemeClr>
          </a:solidFill>
        </p:spPr>
        <p:txBody>
          <a:bodyPr>
            <a:normAutofit/>
          </a:bodyPr>
          <a:lstStyle/>
          <a:p>
            <a:pPr algn="ctr"/>
            <a:r>
              <a:rPr lang="fr-FR" sz="3600" b="1" dirty="0" smtClean="0">
                <a:latin typeface="Times New Roman" panose="02020603050405020304" pitchFamily="18" charset="0"/>
                <a:cs typeface="Times New Roman" panose="02020603050405020304" pitchFamily="18" charset="0"/>
              </a:rPr>
              <a:t>II- L’ancrage du corps mort dans le droit des biens</a:t>
            </a:r>
            <a:endParaRPr lang="fr-FR" sz="3600"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246906" y="1143001"/>
            <a:ext cx="10917945" cy="5714999"/>
          </a:xfrm>
        </p:spPr>
        <p:txBody>
          <a:bodyPr>
            <a:normAutofit/>
          </a:bodyPr>
          <a:lstStyle/>
          <a:p>
            <a:pPr marL="268288" lvl="5" indent="0" defTabSz="901700">
              <a:lnSpc>
                <a:spcPct val="100000"/>
              </a:lnSpc>
              <a:spcBef>
                <a:spcPts val="0"/>
              </a:spcBef>
              <a:buNone/>
            </a:pPr>
            <a:r>
              <a:rPr lang="fr-FR" sz="2400" u="sng" dirty="0" smtClean="0">
                <a:latin typeface="Times New Roman" panose="02020603050405020304" pitchFamily="18" charset="0"/>
                <a:cs typeface="Times New Roman" panose="02020603050405020304" pitchFamily="18" charset="0"/>
              </a:rPr>
              <a:t>B- La réification des cendres : le cas du don de corps à la science</a:t>
            </a:r>
          </a:p>
          <a:p>
            <a:pPr marL="268288" lvl="5" indent="0" defTabSz="901700">
              <a:lnSpc>
                <a:spcPct val="100000"/>
              </a:lnSpc>
              <a:spcBef>
                <a:spcPts val="0"/>
              </a:spcBef>
              <a:buNone/>
            </a:pPr>
            <a:endParaRPr lang="fr-FR" sz="2400" i="1" u="sng" dirty="0" smtClean="0">
              <a:latin typeface="Times New Roman" panose="02020603050405020304" pitchFamily="18" charset="0"/>
              <a:cs typeface="Times New Roman" panose="02020603050405020304" pitchFamily="18" charset="0"/>
            </a:endParaRPr>
          </a:p>
          <a:p>
            <a:r>
              <a:rPr lang="fr-FR" sz="2400" dirty="0" smtClean="0">
                <a:latin typeface="Times New Roman" panose="02020603050405020304" pitchFamily="18" charset="0"/>
                <a:cs typeface="Times New Roman" panose="02020603050405020304" pitchFamily="18" charset="0"/>
              </a:rPr>
              <a:t>L’opération </a:t>
            </a:r>
            <a:r>
              <a:rPr lang="fr-FR" sz="2400" dirty="0">
                <a:latin typeface="Times New Roman" panose="02020603050405020304" pitchFamily="18" charset="0"/>
                <a:cs typeface="Times New Roman" panose="02020603050405020304" pitchFamily="18" charset="0"/>
              </a:rPr>
              <a:t>de don du corps est lue sous le seul prisme du droit funéraire. Les cendres issues de la crémation sont traitées comme des </a:t>
            </a:r>
            <a:r>
              <a:rPr lang="fr-FR" sz="2400" u="sng" dirty="0">
                <a:latin typeface="Times New Roman" panose="02020603050405020304" pitchFamily="18" charset="0"/>
                <a:cs typeface="Times New Roman" panose="02020603050405020304" pitchFamily="18" charset="0"/>
              </a:rPr>
              <a:t>biens ordinaires</a:t>
            </a:r>
            <a:r>
              <a:rPr lang="fr-FR" sz="2400" dirty="0">
                <a:latin typeface="Times New Roman" panose="02020603050405020304" pitchFamily="18" charset="0"/>
                <a:cs typeface="Times New Roman" panose="02020603050405020304" pitchFamily="18" charset="0"/>
              </a:rPr>
              <a:t>, sans aucun égard pour la personne du défunt ou pour sa famille. </a:t>
            </a:r>
          </a:p>
          <a:p>
            <a:r>
              <a:rPr lang="fr-FR" sz="2400" dirty="0" smtClean="0">
                <a:latin typeface="Times New Roman" panose="02020603050405020304" pitchFamily="18" charset="0"/>
                <a:cs typeface="Times New Roman" panose="02020603050405020304" pitchFamily="18" charset="0"/>
              </a:rPr>
              <a:t>La </a:t>
            </a:r>
            <a:r>
              <a:rPr lang="fr-FR" sz="2400" dirty="0">
                <a:latin typeface="Times New Roman" panose="02020603050405020304" pitchFamily="18" charset="0"/>
                <a:cs typeface="Times New Roman" panose="02020603050405020304" pitchFamily="18" charset="0"/>
              </a:rPr>
              <a:t>pratique révèle en effet que la plupart des établissements refusent de procéder à la </a:t>
            </a:r>
            <a:r>
              <a:rPr lang="fr-FR" sz="2400" b="1" dirty="0">
                <a:latin typeface="Times New Roman" panose="02020603050405020304" pitchFamily="18" charset="0"/>
                <a:cs typeface="Times New Roman" panose="02020603050405020304" pitchFamily="18" charset="0"/>
              </a:rPr>
              <a:t>restitution des cendres à la famille</a:t>
            </a:r>
            <a:r>
              <a:rPr lang="fr-FR" sz="2400" dirty="0">
                <a:latin typeface="Times New Roman" panose="02020603050405020304" pitchFamily="18" charset="0"/>
                <a:cs typeface="Times New Roman" panose="02020603050405020304" pitchFamily="18" charset="0"/>
              </a:rPr>
              <a:t>. </a:t>
            </a:r>
          </a:p>
          <a:p>
            <a:pPr marL="363538" lvl="2" indent="0" defTabSz="901700">
              <a:lnSpc>
                <a:spcPct val="100000"/>
              </a:lnSpc>
              <a:spcBef>
                <a:spcPts val="0"/>
              </a:spcBef>
              <a:buNone/>
            </a:pPr>
            <a:endParaRPr lang="en-US" sz="2400" dirty="0">
              <a:latin typeface="Times New Roman" panose="02020603050405020304" pitchFamily="18" charset="0"/>
              <a:cs typeface="Times New Roman" panose="02020603050405020304" pitchFamily="18" charset="0"/>
            </a:endParaRPr>
          </a:p>
          <a:p>
            <a:pPr marL="363538" lvl="2" indent="0" defTabSz="901700">
              <a:lnSpc>
                <a:spcPct val="100000"/>
              </a:lnSpc>
              <a:spcBef>
                <a:spcPts val="0"/>
              </a:spcBef>
              <a:buNone/>
            </a:pPr>
            <a:r>
              <a:rPr lang="en-US" sz="2400" u="sng" dirty="0" smtClean="0">
                <a:latin typeface="Times New Roman" panose="02020603050405020304" pitchFamily="18" charset="0"/>
                <a:cs typeface="Times New Roman" panose="02020603050405020304" pitchFamily="18" charset="0"/>
              </a:rPr>
              <a:t>Obstacles </a:t>
            </a:r>
            <a:r>
              <a:rPr lang="en-US" sz="2400" u="sng" dirty="0" err="1" smtClean="0">
                <a:latin typeface="Times New Roman" panose="02020603050405020304" pitchFamily="18" charset="0"/>
                <a:cs typeface="Times New Roman" panose="02020603050405020304" pitchFamily="18" charset="0"/>
              </a:rPr>
              <a:t>invoqués</a:t>
            </a:r>
            <a:r>
              <a:rPr lang="en-US" sz="2400" u="sng" dirty="0" smtClean="0">
                <a:latin typeface="Times New Roman" panose="02020603050405020304" pitchFamily="18" charset="0"/>
                <a:cs typeface="Times New Roman" panose="02020603050405020304" pitchFamily="18" charset="0"/>
              </a:rPr>
              <a:t> pour </a:t>
            </a:r>
            <a:r>
              <a:rPr lang="en-US" sz="2400" u="sng" dirty="0" err="1" smtClean="0">
                <a:latin typeface="Times New Roman" panose="02020603050405020304" pitchFamily="18" charset="0"/>
                <a:cs typeface="Times New Roman" panose="02020603050405020304" pitchFamily="18" charset="0"/>
              </a:rPr>
              <a:t>s’opposer</a:t>
            </a:r>
            <a:r>
              <a:rPr lang="en-US" sz="2400" u="sng" dirty="0" smtClean="0">
                <a:latin typeface="Times New Roman" panose="02020603050405020304" pitchFamily="18" charset="0"/>
                <a:cs typeface="Times New Roman" panose="02020603050405020304" pitchFamily="18" charset="0"/>
              </a:rPr>
              <a:t> à la restitution</a:t>
            </a:r>
          </a:p>
          <a:p>
            <a:pPr marL="363538" lvl="2" indent="0" defTabSz="901700">
              <a:lnSpc>
                <a:spcPct val="100000"/>
              </a:lnSpc>
              <a:spcBef>
                <a:spcPts val="0"/>
              </a:spcBef>
              <a:buNone/>
            </a:pPr>
            <a:endParaRPr lang="en-US" sz="2400" dirty="0">
              <a:latin typeface="Times New Roman" panose="02020603050405020304" pitchFamily="18" charset="0"/>
              <a:cs typeface="Times New Roman" panose="02020603050405020304" pitchFamily="18" charset="0"/>
            </a:endParaRPr>
          </a:p>
          <a:p>
            <a:pPr marL="706438" lvl="2" indent="-342900" defTabSz="901700">
              <a:lnSpc>
                <a:spcPct val="100000"/>
              </a:lnSpc>
              <a:spcBef>
                <a:spcPts val="0"/>
              </a:spcBef>
            </a:pPr>
            <a:r>
              <a:rPr lang="en-US" sz="2400" dirty="0" smtClean="0">
                <a:latin typeface="Times New Roman" panose="02020603050405020304" pitchFamily="18" charset="0"/>
                <a:cs typeface="Times New Roman" panose="02020603050405020304" pitchFamily="18" charset="0"/>
              </a:rPr>
              <a:t>La nature </a:t>
            </a:r>
            <a:r>
              <a:rPr lang="en-US" sz="2400" dirty="0" err="1" smtClean="0">
                <a:latin typeface="Times New Roman" panose="02020603050405020304" pitchFamily="18" charset="0"/>
                <a:cs typeface="Times New Roman" panose="02020603050405020304" pitchFamily="18" charset="0"/>
              </a:rPr>
              <a:t>juridique</a:t>
            </a:r>
            <a:r>
              <a:rPr lang="en-US" sz="2400" dirty="0" smtClean="0">
                <a:latin typeface="Times New Roman" panose="02020603050405020304" pitchFamily="18" charset="0"/>
                <a:cs typeface="Times New Roman" panose="02020603050405020304" pitchFamily="18" charset="0"/>
              </a:rPr>
              <a:t> du “don”</a:t>
            </a:r>
          </a:p>
          <a:p>
            <a:pPr marL="706438" lvl="2" indent="-342900" defTabSz="901700">
              <a:lnSpc>
                <a:spcPct val="100000"/>
              </a:lnSpc>
              <a:spcBef>
                <a:spcPts val="0"/>
              </a:spcBef>
            </a:pPr>
            <a:r>
              <a:rPr lang="en-US" sz="2400" dirty="0" smtClean="0">
                <a:latin typeface="Times New Roman" panose="02020603050405020304" pitchFamily="18" charset="0"/>
                <a:cs typeface="Times New Roman" panose="02020603050405020304" pitchFamily="18" charset="0"/>
              </a:rPr>
              <a:t>La </a:t>
            </a:r>
            <a:r>
              <a:rPr lang="en-US" sz="2400" dirty="0" err="1" smtClean="0">
                <a:latin typeface="Times New Roman" panose="02020603050405020304" pitchFamily="18" charset="0"/>
                <a:cs typeface="Times New Roman" panose="02020603050405020304" pitchFamily="18" charset="0"/>
              </a:rPr>
              <a:t>loi</a:t>
            </a:r>
            <a:r>
              <a:rPr lang="en-US" sz="2400" dirty="0" smtClean="0">
                <a:latin typeface="Times New Roman" panose="02020603050405020304" pitchFamily="18" charset="0"/>
                <a:cs typeface="Times New Roman" panose="02020603050405020304" pitchFamily="18" charset="0"/>
              </a:rPr>
              <a:t> de 1887 sur la </a:t>
            </a:r>
            <a:r>
              <a:rPr lang="en-US" sz="2400" dirty="0" err="1" smtClean="0">
                <a:latin typeface="Times New Roman" panose="02020603050405020304" pitchFamily="18" charset="0"/>
                <a:cs typeface="Times New Roman" panose="02020603050405020304" pitchFamily="18" charset="0"/>
              </a:rPr>
              <a:t>liberté</a:t>
            </a:r>
            <a:r>
              <a:rPr lang="en-US" sz="2400" dirty="0" smtClean="0">
                <a:latin typeface="Times New Roman" panose="02020603050405020304" pitchFamily="18" charset="0"/>
                <a:cs typeface="Times New Roman" panose="02020603050405020304" pitchFamily="18" charset="0"/>
              </a:rPr>
              <a:t> des </a:t>
            </a:r>
            <a:r>
              <a:rPr lang="en-US" sz="2400" dirty="0" err="1" smtClean="0">
                <a:latin typeface="Times New Roman" panose="02020603050405020304" pitchFamily="18" charset="0"/>
                <a:cs typeface="Times New Roman" panose="02020603050405020304" pitchFamily="18" charset="0"/>
              </a:rPr>
              <a:t>funérailles</a:t>
            </a:r>
            <a:endParaRPr lang="en-US" sz="2400" dirty="0" smtClean="0">
              <a:latin typeface="Times New Roman" panose="02020603050405020304" pitchFamily="18" charset="0"/>
              <a:cs typeface="Times New Roman" panose="02020603050405020304" pitchFamily="18" charset="0"/>
            </a:endParaRPr>
          </a:p>
          <a:p>
            <a:pPr marL="706438" lvl="2" indent="-342900" defTabSz="901700">
              <a:lnSpc>
                <a:spcPct val="100000"/>
              </a:lnSpc>
              <a:spcBef>
                <a:spcPts val="0"/>
              </a:spcBef>
            </a:pPr>
            <a:r>
              <a:rPr lang="en-US" sz="2400" dirty="0" smtClean="0">
                <a:latin typeface="Times New Roman" panose="02020603050405020304" pitchFamily="18" charset="0"/>
                <a:cs typeface="Times New Roman" panose="02020603050405020304" pitchFamily="18" charset="0"/>
              </a:rPr>
              <a:t>Les </a:t>
            </a:r>
            <a:r>
              <a:rPr lang="en-US" sz="2400" dirty="0" err="1" smtClean="0">
                <a:latin typeface="Times New Roman" panose="02020603050405020304" pitchFamily="18" charset="0"/>
                <a:cs typeface="Times New Roman" panose="02020603050405020304" pitchFamily="18" charset="0"/>
              </a:rPr>
              <a:t>textes</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réglementant</a:t>
            </a:r>
            <a:r>
              <a:rPr lang="en-US" sz="2400" dirty="0" smtClean="0">
                <a:latin typeface="Times New Roman" panose="02020603050405020304" pitchFamily="18" charset="0"/>
                <a:cs typeface="Times New Roman" panose="02020603050405020304" pitchFamily="18" charset="0"/>
              </a:rPr>
              <a:t> le don de corps, qui </a:t>
            </a:r>
            <a:r>
              <a:rPr lang="en-US" sz="2400" dirty="0" err="1" smtClean="0">
                <a:latin typeface="Times New Roman" panose="02020603050405020304" pitchFamily="18" charset="0"/>
                <a:cs typeface="Times New Roman" panose="02020603050405020304" pitchFamily="18" charset="0"/>
              </a:rPr>
              <a:t>disposent</a:t>
            </a:r>
            <a:r>
              <a:rPr lang="en-US" sz="2400" dirty="0" smtClean="0">
                <a:latin typeface="Times New Roman" panose="02020603050405020304" pitchFamily="18" charset="0"/>
                <a:cs typeface="Times New Roman" panose="02020603050405020304" pitchFamily="18" charset="0"/>
              </a:rPr>
              <a:t> que </a:t>
            </a:r>
            <a:r>
              <a:rPr lang="en-US" sz="2400" dirty="0" err="1" smtClean="0">
                <a:latin typeface="Times New Roman" panose="02020603050405020304" pitchFamily="18" charset="0"/>
                <a:cs typeface="Times New Roman" panose="02020603050405020304" pitchFamily="18" charset="0"/>
              </a:rPr>
              <a:t>l’établissement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assument</a:t>
            </a:r>
            <a:r>
              <a:rPr lang="en-US" sz="2400" dirty="0" smtClean="0">
                <a:latin typeface="Times New Roman" panose="02020603050405020304" pitchFamily="18" charset="0"/>
                <a:cs typeface="Times New Roman" panose="02020603050405020304" pitchFamily="18" charset="0"/>
              </a:rPr>
              <a:t> à </a:t>
            </a:r>
            <a:r>
              <a:rPr lang="en-US" sz="2400" dirty="0" err="1" smtClean="0">
                <a:latin typeface="Times New Roman" panose="02020603050405020304" pitchFamily="18" charset="0"/>
                <a:cs typeface="Times New Roman" panose="02020603050405020304" pitchFamily="18" charset="0"/>
              </a:rPr>
              <a:t>ses</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frais</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l’inhumation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ou</a:t>
            </a:r>
            <a:r>
              <a:rPr lang="en-US" sz="2400" dirty="0" smtClean="0">
                <a:latin typeface="Times New Roman" panose="02020603050405020304" pitchFamily="18" charset="0"/>
                <a:cs typeface="Times New Roman" panose="02020603050405020304" pitchFamily="18" charset="0"/>
              </a:rPr>
              <a:t> la </a:t>
            </a:r>
            <a:r>
              <a:rPr lang="en-US" sz="2400" dirty="0" err="1" smtClean="0">
                <a:latin typeface="Times New Roman" panose="02020603050405020304" pitchFamily="18" charset="0"/>
                <a:cs typeface="Times New Roman" panose="02020603050405020304" pitchFamily="18" charset="0"/>
              </a:rPr>
              <a:t>crémation</a:t>
            </a:r>
            <a:endParaRPr lang="en-US" dirty="0">
              <a:latin typeface="Times New Roman" panose="02020603050405020304" pitchFamily="18" charset="0"/>
              <a:cs typeface="Times New Roman" panose="02020603050405020304" pitchFamily="18" charset="0"/>
            </a:endParaRPr>
          </a:p>
          <a:p>
            <a:pPr marL="706438" lvl="2" indent="-342900" defTabSz="901700">
              <a:lnSpc>
                <a:spcPct val="100000"/>
              </a:lnSpc>
              <a:spcBef>
                <a:spcPts val="0"/>
              </a:spcBef>
              <a:buFontTx/>
              <a:buChar char="-"/>
            </a:pPr>
            <a:endParaRPr lang="en-US" sz="2200" dirty="0">
              <a:latin typeface="Times New Roman" panose="02020603050405020304" pitchFamily="18" charset="0"/>
              <a:cs typeface="Times New Roman" panose="02020603050405020304" pitchFamily="18" charset="0"/>
            </a:endParaRPr>
          </a:p>
          <a:p>
            <a:pPr marL="363538" lvl="2" indent="12700" defTabSz="901700">
              <a:lnSpc>
                <a:spcPct val="100000"/>
              </a:lnSpc>
              <a:spcBef>
                <a:spcPts val="0"/>
              </a:spcBef>
              <a:buNone/>
            </a:pPr>
            <a:endParaRPr lang="fr-FR" sz="2200" i="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998555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6345"/>
            <a:ext cx="12192000" cy="1116656"/>
          </a:xfrm>
          <a:solidFill>
            <a:schemeClr val="accent1">
              <a:lumMod val="60000"/>
              <a:lumOff val="40000"/>
            </a:schemeClr>
          </a:solidFill>
        </p:spPr>
        <p:txBody>
          <a:bodyPr>
            <a:normAutofit/>
          </a:bodyPr>
          <a:lstStyle/>
          <a:p>
            <a:pPr algn="ctr"/>
            <a:r>
              <a:rPr lang="fr-FR" sz="3600" b="1" dirty="0" smtClean="0">
                <a:latin typeface="Times New Roman" panose="02020603050405020304" pitchFamily="18" charset="0"/>
                <a:cs typeface="Times New Roman" panose="02020603050405020304" pitchFamily="18" charset="0"/>
              </a:rPr>
              <a:t>II- L’ancrage du corps mort dans le droit des biens</a:t>
            </a:r>
            <a:endParaRPr lang="fr-FR" sz="3600"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246906" y="1143001"/>
            <a:ext cx="10917945" cy="5714999"/>
          </a:xfrm>
        </p:spPr>
        <p:txBody>
          <a:bodyPr>
            <a:normAutofit/>
          </a:bodyPr>
          <a:lstStyle/>
          <a:p>
            <a:pPr marL="268288" lvl="5" indent="0" defTabSz="901700">
              <a:lnSpc>
                <a:spcPct val="100000"/>
              </a:lnSpc>
              <a:spcBef>
                <a:spcPts val="0"/>
              </a:spcBef>
              <a:buNone/>
            </a:pPr>
            <a:endParaRPr lang="fr-FR" sz="2400" u="sng" dirty="0" smtClean="0">
              <a:latin typeface="Times New Roman" panose="02020603050405020304" pitchFamily="18" charset="0"/>
              <a:cs typeface="Times New Roman" panose="02020603050405020304" pitchFamily="18" charset="0"/>
            </a:endParaRPr>
          </a:p>
          <a:p>
            <a:pPr marL="363538" lvl="2" indent="0" defTabSz="901700">
              <a:lnSpc>
                <a:spcPct val="100000"/>
              </a:lnSpc>
              <a:spcBef>
                <a:spcPts val="0"/>
              </a:spcBef>
              <a:buNone/>
            </a:pPr>
            <a:r>
              <a:rPr lang="fr-FR" sz="2400" u="sng" dirty="0" smtClean="0">
                <a:latin typeface="Times New Roman" panose="02020603050405020304" pitchFamily="18" charset="0"/>
                <a:cs typeface="Times New Roman" panose="02020603050405020304" pitchFamily="18" charset="0"/>
              </a:rPr>
              <a:t>Aucun de ces obstacles ne paraît véritablement en mesure de s’opposer à la remise des cendres à la famille. </a:t>
            </a:r>
            <a:r>
              <a:rPr lang="fr-FR" sz="2400" dirty="0" smtClean="0">
                <a:latin typeface="Times New Roman" panose="02020603050405020304" pitchFamily="18" charset="0"/>
                <a:cs typeface="Times New Roman" panose="02020603050405020304" pitchFamily="18" charset="0"/>
              </a:rPr>
              <a:t>Quel texte invoquer pour fonder cette remise ?</a:t>
            </a:r>
          </a:p>
          <a:p>
            <a:pPr marL="706438" lvl="2" indent="-342900" defTabSz="901700">
              <a:lnSpc>
                <a:spcPct val="100000"/>
              </a:lnSpc>
              <a:spcBef>
                <a:spcPts val="0"/>
              </a:spcBef>
              <a:buFontTx/>
              <a:buChar char="-"/>
            </a:pPr>
            <a:endParaRPr lang="fr-FR" sz="2400" dirty="0">
              <a:latin typeface="Times New Roman" panose="02020603050405020304" pitchFamily="18" charset="0"/>
              <a:cs typeface="Times New Roman" panose="02020603050405020304" pitchFamily="18" charset="0"/>
            </a:endParaRPr>
          </a:p>
          <a:p>
            <a:pPr marL="706438" lvl="2" indent="-342900" defTabSz="901700">
              <a:lnSpc>
                <a:spcPct val="100000"/>
              </a:lnSpc>
              <a:spcBef>
                <a:spcPts val="0"/>
              </a:spcBef>
              <a:buFontTx/>
              <a:buChar char="-"/>
            </a:pPr>
            <a:r>
              <a:rPr lang="fr-FR" sz="2400" dirty="0" smtClean="0">
                <a:latin typeface="Times New Roman" panose="02020603050405020304" pitchFamily="18" charset="0"/>
                <a:cs typeface="Times New Roman" panose="02020603050405020304" pitchFamily="18" charset="0"/>
              </a:rPr>
              <a:t>Article 16-1-1 du Code civil ?</a:t>
            </a:r>
          </a:p>
          <a:p>
            <a:pPr marL="706438" lvl="2" indent="-342900" defTabSz="901700">
              <a:lnSpc>
                <a:spcPct val="100000"/>
              </a:lnSpc>
              <a:spcBef>
                <a:spcPts val="0"/>
              </a:spcBef>
              <a:buFontTx/>
              <a:buChar char="-"/>
            </a:pPr>
            <a:r>
              <a:rPr lang="fr-FR" sz="2400" dirty="0" smtClean="0">
                <a:latin typeface="Times New Roman" panose="02020603050405020304" pitchFamily="18" charset="0"/>
                <a:cs typeface="Times New Roman" panose="02020603050405020304" pitchFamily="18" charset="0"/>
              </a:rPr>
              <a:t>Article 8 de la CEDH</a:t>
            </a:r>
          </a:p>
          <a:p>
            <a:pPr marL="363538" lvl="2" indent="0" defTabSz="901700">
              <a:lnSpc>
                <a:spcPct val="100000"/>
              </a:lnSpc>
              <a:spcBef>
                <a:spcPts val="0"/>
              </a:spcBef>
              <a:buNone/>
            </a:pPr>
            <a:endParaRPr lang="fr-FR" sz="2400" dirty="0" smtClean="0">
              <a:latin typeface="Times New Roman" panose="02020603050405020304" pitchFamily="18" charset="0"/>
              <a:cs typeface="Times New Roman" panose="02020603050405020304" pitchFamily="18" charset="0"/>
            </a:endParaRPr>
          </a:p>
          <a:p>
            <a:pPr marL="363538" lvl="2" indent="0" algn="ctr" defTabSz="901700">
              <a:lnSpc>
                <a:spcPct val="100000"/>
              </a:lnSpc>
              <a:spcBef>
                <a:spcPts val="0"/>
              </a:spcBef>
              <a:buNone/>
            </a:pPr>
            <a:r>
              <a:rPr lang="fr-FR" sz="2400" dirty="0" smtClean="0">
                <a:latin typeface="Times New Roman" panose="02020603050405020304" pitchFamily="18" charset="0"/>
                <a:cs typeface="Times New Roman" panose="02020603050405020304" pitchFamily="18" charset="0"/>
              </a:rPr>
              <a:t>***************</a:t>
            </a:r>
            <a:endParaRPr lang="fr-FR" sz="2400" dirty="0">
              <a:latin typeface="Times New Roman" panose="02020603050405020304" pitchFamily="18" charset="0"/>
              <a:cs typeface="Times New Roman" panose="02020603050405020304" pitchFamily="18" charset="0"/>
            </a:endParaRPr>
          </a:p>
          <a:p>
            <a:pPr marL="706438" lvl="2" indent="-342900" defTabSz="901700">
              <a:lnSpc>
                <a:spcPct val="100000"/>
              </a:lnSpc>
              <a:spcBef>
                <a:spcPts val="0"/>
              </a:spcBef>
              <a:buFontTx/>
              <a:buChar char="-"/>
            </a:pPr>
            <a:endParaRPr lang="fr-FR" sz="2400" dirty="0" smtClean="0">
              <a:latin typeface="Times New Roman" panose="02020603050405020304" pitchFamily="18" charset="0"/>
              <a:cs typeface="Times New Roman" panose="02020603050405020304" pitchFamily="18" charset="0"/>
            </a:endParaRPr>
          </a:p>
          <a:p>
            <a:pPr marL="363538" lvl="2" indent="0" defTabSz="901700">
              <a:lnSpc>
                <a:spcPct val="100000"/>
              </a:lnSpc>
              <a:spcBef>
                <a:spcPts val="0"/>
              </a:spcBef>
              <a:buNone/>
            </a:pPr>
            <a:r>
              <a:rPr lang="fr-FR" sz="2400" dirty="0" smtClean="0">
                <a:latin typeface="Times New Roman" panose="02020603050405020304" pitchFamily="18" charset="0"/>
                <a:cs typeface="Times New Roman" panose="02020603050405020304" pitchFamily="18" charset="0"/>
              </a:rPr>
              <a:t>CONCLUSION GENERALE</a:t>
            </a:r>
          </a:p>
          <a:p>
            <a:pPr marL="363538" lvl="2" indent="0" defTabSz="901700">
              <a:lnSpc>
                <a:spcPct val="100000"/>
              </a:lnSpc>
              <a:spcBef>
                <a:spcPts val="0"/>
              </a:spcBef>
              <a:buNone/>
            </a:pPr>
            <a:endParaRPr lang="fr-FR" sz="2400" dirty="0">
              <a:latin typeface="Times New Roman" panose="02020603050405020304" pitchFamily="18" charset="0"/>
              <a:cs typeface="Times New Roman" panose="02020603050405020304" pitchFamily="18" charset="0"/>
            </a:endParaRPr>
          </a:p>
          <a:p>
            <a:pPr marL="363538" lvl="2" indent="0" defTabSz="901700">
              <a:lnSpc>
                <a:spcPct val="100000"/>
              </a:lnSpc>
              <a:spcBef>
                <a:spcPts val="0"/>
              </a:spcBef>
              <a:buNone/>
            </a:pPr>
            <a:r>
              <a:rPr lang="fr-FR" sz="2400" dirty="0" smtClean="0">
                <a:latin typeface="Times New Roman" panose="02020603050405020304" pitchFamily="18" charset="0"/>
                <a:cs typeface="Times New Roman" panose="02020603050405020304" pitchFamily="18" charset="0"/>
              </a:rPr>
              <a:t>Problématique qui révèle les limites de la catégorie des choses, plus que celle de la </a:t>
            </a:r>
            <a:r>
              <a:rPr lang="fr-FR" sz="2400" dirty="0" err="1" smtClean="0">
                <a:latin typeface="Times New Roman" panose="02020603050405020304" pitchFamily="18" charset="0"/>
                <a:cs typeface="Times New Roman" panose="02020603050405020304" pitchFamily="18" charset="0"/>
              </a:rPr>
              <a:t>summa</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divisio</a:t>
            </a:r>
            <a:r>
              <a:rPr lang="fr-FR" sz="2400" dirty="0" smtClean="0">
                <a:latin typeface="Times New Roman" panose="02020603050405020304" pitchFamily="18" charset="0"/>
                <a:cs typeface="Times New Roman" panose="02020603050405020304" pitchFamily="18" charset="0"/>
              </a:rPr>
              <a:t> chose/personne. </a:t>
            </a:r>
          </a:p>
          <a:p>
            <a:pPr marL="363538" lvl="2" indent="0" defTabSz="901700">
              <a:lnSpc>
                <a:spcPct val="100000"/>
              </a:lnSpc>
              <a:spcBef>
                <a:spcPts val="0"/>
              </a:spcBef>
              <a:buNone/>
            </a:pPr>
            <a:endParaRPr lang="fr-FR" sz="2400" dirty="0" smtClean="0">
              <a:latin typeface="Times New Roman" panose="02020603050405020304" pitchFamily="18" charset="0"/>
              <a:cs typeface="Times New Roman" panose="02020603050405020304" pitchFamily="18" charset="0"/>
            </a:endParaRPr>
          </a:p>
          <a:p>
            <a:pPr marL="363538" lvl="2" indent="0" defTabSz="901700">
              <a:lnSpc>
                <a:spcPct val="100000"/>
              </a:lnSpc>
              <a:spcBef>
                <a:spcPts val="0"/>
              </a:spcBef>
              <a:buNone/>
            </a:pPr>
            <a:r>
              <a:rPr lang="fr-FR" sz="2400" dirty="0" smtClean="0">
                <a:latin typeface="Times New Roman" panose="02020603050405020304" pitchFamily="18" charset="0"/>
                <a:cs typeface="Times New Roman" panose="02020603050405020304" pitchFamily="18" charset="0"/>
              </a:rPr>
              <a:t>Construction d’un droit des choses ? Choses d’origine humaine. </a:t>
            </a:r>
          </a:p>
          <a:p>
            <a:pPr marL="363538" lvl="2" indent="0" defTabSz="901700">
              <a:lnSpc>
                <a:spcPct val="100000"/>
              </a:lnSpc>
              <a:spcBef>
                <a:spcPts val="0"/>
              </a:spcBef>
              <a:buNone/>
            </a:pPr>
            <a:endParaRPr lang="fr-FR" sz="2400" dirty="0" smtClean="0">
              <a:latin typeface="Times New Roman" panose="02020603050405020304" pitchFamily="18" charset="0"/>
              <a:cs typeface="Times New Roman" panose="02020603050405020304" pitchFamily="18" charset="0"/>
            </a:endParaRPr>
          </a:p>
          <a:p>
            <a:pPr marL="706438" lvl="2" indent="-342900" defTabSz="901700">
              <a:lnSpc>
                <a:spcPct val="100000"/>
              </a:lnSpc>
              <a:spcBef>
                <a:spcPts val="0"/>
              </a:spcBef>
              <a:buFontTx/>
              <a:buChar char="-"/>
            </a:pPr>
            <a:endParaRPr lang="en-US" sz="2200" dirty="0">
              <a:latin typeface="Times New Roman" panose="02020603050405020304" pitchFamily="18" charset="0"/>
              <a:cs typeface="Times New Roman" panose="02020603050405020304" pitchFamily="18" charset="0"/>
            </a:endParaRPr>
          </a:p>
          <a:p>
            <a:pPr marL="363538" lvl="2" indent="12700" defTabSz="901700">
              <a:lnSpc>
                <a:spcPct val="100000"/>
              </a:lnSpc>
              <a:spcBef>
                <a:spcPts val="0"/>
              </a:spcBef>
              <a:buNone/>
            </a:pPr>
            <a:endParaRPr lang="fr-FR" sz="2200" i="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707222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6344"/>
            <a:ext cx="12192000" cy="1690688"/>
          </a:xfrm>
          <a:solidFill>
            <a:schemeClr val="accent1">
              <a:lumMod val="60000"/>
              <a:lumOff val="40000"/>
            </a:schemeClr>
          </a:solidFill>
        </p:spPr>
        <p:txBody>
          <a:bodyPr/>
          <a:lstStyle/>
          <a:p>
            <a:pPr algn="ctr"/>
            <a:r>
              <a:rPr lang="fr-FR" b="1" dirty="0" smtClean="0">
                <a:latin typeface="Times New Roman" panose="02020603050405020304" pitchFamily="18" charset="0"/>
                <a:cs typeface="Times New Roman" panose="02020603050405020304" pitchFamily="18" charset="0"/>
              </a:rPr>
              <a:t>Introduction</a:t>
            </a:r>
            <a:endParaRPr lang="fr-FR"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170543" y="1784806"/>
            <a:ext cx="12021457" cy="5073193"/>
          </a:xfrm>
        </p:spPr>
        <p:txBody>
          <a:bodyPr>
            <a:normAutofit/>
          </a:bodyPr>
          <a:lstStyle/>
          <a:p>
            <a:pPr marL="0" indent="0">
              <a:lnSpc>
                <a:spcPct val="100000"/>
              </a:lnSpc>
              <a:spcBef>
                <a:spcPts val="0"/>
              </a:spcBef>
              <a:buNone/>
            </a:pPr>
            <a:endParaRPr lang="fr-FR" sz="2400" dirty="0" smtClean="0">
              <a:latin typeface="Times New Roman" panose="02020603050405020304" pitchFamily="18" charset="0"/>
              <a:cs typeface="Times New Roman" panose="02020603050405020304" pitchFamily="18" charset="0"/>
            </a:endParaRPr>
          </a:p>
          <a:p>
            <a:pPr marL="0" lvl="1" indent="457200"/>
            <a:r>
              <a:rPr lang="fr-FR" u="sng" dirty="0" smtClean="0">
                <a:latin typeface="Times New Roman" panose="02020603050405020304" pitchFamily="18" charset="0"/>
                <a:cs typeface="Times New Roman" panose="02020603050405020304" pitchFamily="18" charset="0"/>
              </a:rPr>
              <a:t>Choix du sujet</a:t>
            </a:r>
            <a:r>
              <a:rPr lang="fr-FR" dirty="0" smtClean="0">
                <a:latin typeface="Times New Roman" panose="02020603050405020304" pitchFamily="18" charset="0"/>
                <a:cs typeface="Times New Roman" panose="02020603050405020304" pitchFamily="18" charset="0"/>
              </a:rPr>
              <a:t>. </a:t>
            </a:r>
          </a:p>
          <a:p>
            <a:pPr marL="0" lvl="1" indent="457200"/>
            <a:endParaRPr lang="fr-FR" dirty="0">
              <a:latin typeface="Times New Roman" panose="02020603050405020304" pitchFamily="18" charset="0"/>
              <a:cs typeface="Times New Roman" panose="02020603050405020304" pitchFamily="18" charset="0"/>
            </a:endParaRPr>
          </a:p>
          <a:p>
            <a:pPr marL="0" lvl="1" indent="0">
              <a:buNone/>
            </a:pPr>
            <a:r>
              <a:rPr lang="fr-FR" dirty="0" smtClean="0">
                <a:latin typeface="Times New Roman" panose="02020603050405020304" pitchFamily="18" charset="0"/>
                <a:cs typeface="Times New Roman" panose="02020603050405020304" pitchFamily="18" charset="0"/>
              </a:rPr>
              <a:t>Pourquoi se limiter à la problématique du corps mort ?</a:t>
            </a:r>
          </a:p>
          <a:p>
            <a:pPr marL="0" lvl="1" indent="0">
              <a:buNone/>
            </a:pPr>
            <a:r>
              <a:rPr lang="fr-FR"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     →JP Baud</a:t>
            </a:r>
            <a:r>
              <a:rPr lang="fr-FR"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 </a:t>
            </a:r>
            <a:r>
              <a:rPr lang="fr-FR" i="1" dirty="0" smtClean="0">
                <a:latin typeface="Times New Roman" panose="02020603050405020304" pitchFamily="18" charset="0"/>
                <a:cs typeface="Times New Roman" panose="02020603050405020304" pitchFamily="18" charset="0"/>
              </a:rPr>
              <a:t>Le vivant est un homme, le cadavre est un corps</a:t>
            </a:r>
            <a:r>
              <a:rPr lang="fr-FR" dirty="0" smtClean="0">
                <a:latin typeface="Times New Roman" panose="02020603050405020304" pitchFamily="18" charset="0"/>
                <a:cs typeface="Times New Roman" panose="02020603050405020304" pitchFamily="18" charset="0"/>
              </a:rPr>
              <a:t> »</a:t>
            </a:r>
          </a:p>
          <a:p>
            <a:pPr marL="0" lvl="1" indent="0">
              <a:buNone/>
            </a:pPr>
            <a:endParaRPr lang="fr-FR" dirty="0" smtClean="0">
              <a:latin typeface="Times New Roman" panose="02020603050405020304" pitchFamily="18" charset="0"/>
              <a:cs typeface="Times New Roman" panose="02020603050405020304" pitchFamily="18" charset="0"/>
            </a:endParaRPr>
          </a:p>
          <a:p>
            <a:r>
              <a:rPr lang="fr-FR" sz="2400" u="sng" dirty="0" smtClean="0">
                <a:latin typeface="Times New Roman" panose="02020603050405020304" pitchFamily="18" charset="0"/>
                <a:cs typeface="Times New Roman" panose="02020603050405020304" pitchFamily="18" charset="0"/>
              </a:rPr>
              <a:t>Délimitation du sujet</a:t>
            </a:r>
          </a:p>
          <a:p>
            <a:pPr marL="0" indent="0">
              <a:buNone/>
            </a:pPr>
            <a:r>
              <a:rPr lang="fr-FR" sz="2400" dirty="0" smtClean="0">
                <a:latin typeface="Times New Roman" panose="02020603050405020304" pitchFamily="18" charset="0"/>
                <a:cs typeface="Times New Roman" panose="02020603050405020304" pitchFamily="18" charset="0"/>
              </a:rPr>
              <a:t> </a:t>
            </a:r>
          </a:p>
          <a:p>
            <a:pPr marL="0" indent="0">
              <a:buNone/>
            </a:pPr>
            <a:r>
              <a:rPr lang="fr-FR" sz="2400" dirty="0" smtClean="0">
                <a:latin typeface="Times New Roman" panose="02020603050405020304" pitchFamily="18" charset="0"/>
                <a:cs typeface="Times New Roman" panose="02020603050405020304" pitchFamily="18" charset="0"/>
              </a:rPr>
              <a:t>Le corps mort dans tous ses états : corps décomposé, corps momifié, corps </a:t>
            </a:r>
            <a:r>
              <a:rPr lang="fr-FR" sz="2400" dirty="0" err="1" smtClean="0">
                <a:latin typeface="Times New Roman" panose="02020603050405020304" pitchFamily="18" charset="0"/>
                <a:cs typeface="Times New Roman" panose="02020603050405020304" pitchFamily="18" charset="0"/>
              </a:rPr>
              <a:t>plastiné</a:t>
            </a:r>
            <a:r>
              <a:rPr lang="fr-FR" sz="2400" dirty="0" smtClean="0">
                <a:latin typeface="Times New Roman" panose="02020603050405020304" pitchFamily="18" charset="0"/>
                <a:cs typeface="Times New Roman" panose="02020603050405020304" pitchFamily="18" charset="0"/>
              </a:rPr>
              <a:t> mais aussi le corps réduit en cendres</a:t>
            </a:r>
          </a:p>
          <a:p>
            <a:pPr marL="0" indent="0">
              <a:buNone/>
            </a:pPr>
            <a:r>
              <a:rPr lang="fr-FR" sz="2400" dirty="0" smtClean="0">
                <a:latin typeface="Times New Roman" panose="02020603050405020304" pitchFamily="18" charset="0"/>
                <a:cs typeface="Times New Roman" panose="02020603050405020304" pitchFamily="18" charset="0"/>
              </a:rPr>
              <a:t>= Tous les restes humains</a:t>
            </a:r>
          </a:p>
        </p:txBody>
      </p:sp>
    </p:spTree>
    <p:extLst>
      <p:ext uri="{BB962C8B-B14F-4D97-AF65-F5344CB8AC3E}">
        <p14:creationId xmlns:p14="http://schemas.microsoft.com/office/powerpoint/2010/main" val="394000826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6344"/>
            <a:ext cx="12192000" cy="1385597"/>
          </a:xfrm>
          <a:solidFill>
            <a:schemeClr val="accent1">
              <a:lumMod val="60000"/>
              <a:lumOff val="40000"/>
            </a:schemeClr>
          </a:solidFill>
        </p:spPr>
        <p:txBody>
          <a:bodyPr/>
          <a:lstStyle/>
          <a:p>
            <a:pPr algn="ctr"/>
            <a:r>
              <a:rPr lang="fr-FR" b="1" dirty="0" smtClean="0">
                <a:latin typeface="Times New Roman" panose="02020603050405020304" pitchFamily="18" charset="0"/>
                <a:cs typeface="Times New Roman" panose="02020603050405020304" pitchFamily="18" charset="0"/>
              </a:rPr>
              <a:t>Introduction</a:t>
            </a:r>
            <a:endParaRPr lang="fr-FR"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170543" y="1411941"/>
            <a:ext cx="12021457" cy="5446059"/>
          </a:xfrm>
        </p:spPr>
        <p:txBody>
          <a:bodyPr>
            <a:normAutofit lnSpcReduction="10000"/>
          </a:bodyPr>
          <a:lstStyle/>
          <a:p>
            <a:pPr marL="0" indent="0">
              <a:lnSpc>
                <a:spcPct val="100000"/>
              </a:lnSpc>
              <a:spcBef>
                <a:spcPts val="0"/>
              </a:spcBef>
              <a:buNone/>
            </a:pPr>
            <a:endParaRPr lang="fr-FR" sz="2400" dirty="0" smtClean="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fr-FR" sz="2400" u="sng" dirty="0" smtClean="0">
                <a:latin typeface="Times New Roman" panose="02020603050405020304" pitchFamily="18" charset="0"/>
                <a:cs typeface="Times New Roman" panose="02020603050405020304" pitchFamily="18" charset="0"/>
              </a:rPr>
              <a:t>Le corps est rebelle à l’exercice de qualification juridique</a:t>
            </a:r>
            <a:r>
              <a:rPr lang="fr-FR" sz="2400" dirty="0" smtClean="0">
                <a:latin typeface="Times New Roman" panose="02020603050405020304" pitchFamily="18" charset="0"/>
                <a:cs typeface="Times New Roman" panose="02020603050405020304" pitchFamily="18" charset="0"/>
              </a:rPr>
              <a:t>. </a:t>
            </a:r>
          </a:p>
          <a:p>
            <a:pPr marL="0" indent="0">
              <a:lnSpc>
                <a:spcPct val="100000"/>
              </a:lnSpc>
              <a:spcBef>
                <a:spcPts val="0"/>
              </a:spcBef>
              <a:buNone/>
            </a:pPr>
            <a:endParaRPr lang="fr-FR" sz="2400" dirty="0">
              <a:latin typeface="Times New Roman" panose="02020603050405020304" pitchFamily="18" charset="0"/>
              <a:cs typeface="Times New Roman" panose="02020603050405020304" pitchFamily="18" charset="0"/>
            </a:endParaRPr>
          </a:p>
          <a:p>
            <a:pPr lvl="2">
              <a:lnSpc>
                <a:spcPct val="100000"/>
              </a:lnSpc>
              <a:spcBef>
                <a:spcPts val="0"/>
              </a:spcBef>
            </a:pPr>
            <a:r>
              <a:rPr lang="fr-FR" sz="2400" dirty="0" smtClean="0">
                <a:latin typeface="Times New Roman" panose="02020603050405020304" pitchFamily="18" charset="0"/>
                <a:cs typeface="Times New Roman" panose="02020603050405020304" pitchFamily="18" charset="0"/>
              </a:rPr>
              <a:t>Qualification juridique : opération essentielle qui consiste à classer dans des catégories juridiques, ces catégories déterminant le régime juridique applicable. </a:t>
            </a:r>
          </a:p>
          <a:p>
            <a:pPr marL="914400" lvl="2" indent="0">
              <a:lnSpc>
                <a:spcPct val="100000"/>
              </a:lnSpc>
              <a:spcBef>
                <a:spcPts val="0"/>
              </a:spcBef>
              <a:buNone/>
            </a:pPr>
            <a:endParaRPr lang="fr-FR" sz="2400" dirty="0" smtClean="0">
              <a:latin typeface="Times New Roman" panose="02020603050405020304" pitchFamily="18" charset="0"/>
              <a:cs typeface="Times New Roman" panose="02020603050405020304" pitchFamily="18" charset="0"/>
            </a:endParaRPr>
          </a:p>
          <a:p>
            <a:pPr lvl="2">
              <a:lnSpc>
                <a:spcPct val="100000"/>
              </a:lnSpc>
              <a:spcBef>
                <a:spcPts val="0"/>
              </a:spcBef>
            </a:pPr>
            <a:r>
              <a:rPr lang="fr-FR" sz="2400" dirty="0" smtClean="0">
                <a:latin typeface="Times New Roman" panose="02020603050405020304" pitchFamily="18" charset="0"/>
                <a:cs typeface="Times New Roman" panose="02020603050405020304" pitchFamily="18" charset="0"/>
              </a:rPr>
              <a:t>Remise en cause de la </a:t>
            </a:r>
            <a:r>
              <a:rPr lang="fr-FR" sz="2400" i="1" dirty="0" err="1" smtClean="0">
                <a:latin typeface="Times New Roman" panose="02020603050405020304" pitchFamily="18" charset="0"/>
                <a:cs typeface="Times New Roman" panose="02020603050405020304" pitchFamily="18" charset="0"/>
              </a:rPr>
              <a:t>summa</a:t>
            </a:r>
            <a:r>
              <a:rPr lang="fr-FR" sz="2400" i="1" dirty="0" smtClean="0">
                <a:latin typeface="Times New Roman" panose="02020603050405020304" pitchFamily="18" charset="0"/>
                <a:cs typeface="Times New Roman" panose="02020603050405020304" pitchFamily="18" charset="0"/>
              </a:rPr>
              <a:t> </a:t>
            </a:r>
            <a:r>
              <a:rPr lang="fr-FR" sz="2400" i="1" dirty="0" err="1" smtClean="0">
                <a:latin typeface="Times New Roman" panose="02020603050405020304" pitchFamily="18" charset="0"/>
                <a:cs typeface="Times New Roman" panose="02020603050405020304" pitchFamily="18" charset="0"/>
              </a:rPr>
              <a:t>divisio</a:t>
            </a:r>
            <a:r>
              <a:rPr lang="fr-FR" sz="2400" i="1" dirty="0" smtClean="0">
                <a:latin typeface="Times New Roman" panose="02020603050405020304" pitchFamily="18" charset="0"/>
                <a:cs typeface="Times New Roman" panose="02020603050405020304" pitchFamily="18" charset="0"/>
              </a:rPr>
              <a:t> </a:t>
            </a:r>
            <a:r>
              <a:rPr lang="fr-FR" sz="2400" dirty="0" smtClean="0">
                <a:latin typeface="Times New Roman" panose="02020603050405020304" pitchFamily="18" charset="0"/>
                <a:cs typeface="Times New Roman" panose="02020603050405020304" pitchFamily="18" charset="0"/>
              </a:rPr>
              <a:t>entre les personnes et les choses.</a:t>
            </a:r>
          </a:p>
          <a:p>
            <a:pPr lvl="3">
              <a:lnSpc>
                <a:spcPct val="100000"/>
              </a:lnSpc>
              <a:spcBef>
                <a:spcPts val="0"/>
              </a:spcBef>
            </a:pPr>
            <a:r>
              <a:rPr lang="fr-FR" sz="2400" dirty="0" smtClean="0">
                <a:latin typeface="Times New Roman" panose="02020603050405020304" pitchFamily="18" charset="0"/>
                <a:cs typeface="Times New Roman" panose="02020603050405020304" pitchFamily="18" charset="0"/>
              </a:rPr>
              <a:t>Personne : sujet de droit, être qui jouit de la personnalité juridique</a:t>
            </a:r>
          </a:p>
          <a:p>
            <a:pPr lvl="3">
              <a:lnSpc>
                <a:spcPct val="100000"/>
              </a:lnSpc>
              <a:spcBef>
                <a:spcPts val="0"/>
              </a:spcBef>
            </a:pPr>
            <a:r>
              <a:rPr lang="fr-FR" sz="2400" dirty="0" smtClean="0">
                <a:latin typeface="Times New Roman" panose="02020603050405020304" pitchFamily="18" charset="0"/>
                <a:cs typeface="Times New Roman" panose="02020603050405020304" pitchFamily="18" charset="0"/>
              </a:rPr>
              <a:t>Personnalité juridique : aptitude à être titulaire de droits et assujettis à des obligations.</a:t>
            </a:r>
          </a:p>
          <a:p>
            <a:pPr marL="1371600" lvl="3" indent="0">
              <a:lnSpc>
                <a:spcPct val="100000"/>
              </a:lnSpc>
              <a:spcBef>
                <a:spcPts val="0"/>
              </a:spcBef>
              <a:buNone/>
            </a:pPr>
            <a:endParaRPr lang="fr-FR" sz="2400" dirty="0">
              <a:latin typeface="Times New Roman" panose="02020603050405020304" pitchFamily="18" charset="0"/>
              <a:cs typeface="Times New Roman" panose="02020603050405020304" pitchFamily="18" charset="0"/>
            </a:endParaRPr>
          </a:p>
          <a:p>
            <a:pPr marL="1160463" lvl="3" indent="-176213">
              <a:lnSpc>
                <a:spcPct val="100000"/>
              </a:lnSpc>
              <a:spcBef>
                <a:spcPts val="0"/>
              </a:spcBef>
              <a:tabLst>
                <a:tab pos="1254125" algn="l"/>
              </a:tabLst>
            </a:pPr>
            <a:r>
              <a:rPr lang="fr-FR" sz="2400" dirty="0" smtClean="0">
                <a:latin typeface="Times New Roman" panose="02020603050405020304" pitchFamily="18" charset="0"/>
                <a:cs typeface="Times New Roman" panose="02020603050405020304" pitchFamily="18" charset="0"/>
              </a:rPr>
              <a:t>Avec le corps, la frontière Personne/chose tend à se brouiller</a:t>
            </a:r>
          </a:p>
          <a:p>
            <a:pPr lvl="5">
              <a:lnSpc>
                <a:spcPct val="100000"/>
              </a:lnSpc>
              <a:spcBef>
                <a:spcPts val="0"/>
              </a:spcBef>
            </a:pPr>
            <a:r>
              <a:rPr lang="fr-FR" sz="2400" dirty="0" smtClean="0">
                <a:latin typeface="Times New Roman" panose="02020603050405020304" pitchFamily="18" charset="0"/>
                <a:cs typeface="Times New Roman" panose="02020603050405020304" pitchFamily="18" charset="0"/>
              </a:rPr>
              <a:t>Illustration avec l’embryon</a:t>
            </a:r>
          </a:p>
          <a:p>
            <a:pPr lvl="5">
              <a:lnSpc>
                <a:spcPct val="100000"/>
              </a:lnSpc>
              <a:spcBef>
                <a:spcPts val="0"/>
              </a:spcBef>
            </a:pPr>
            <a:r>
              <a:rPr lang="fr-FR" sz="2400" dirty="0" smtClean="0">
                <a:latin typeface="Times New Roman" panose="02020603050405020304" pitchFamily="18" charset="0"/>
                <a:cs typeface="Times New Roman" panose="02020603050405020304" pitchFamily="18" charset="0"/>
              </a:rPr>
              <a:t>Illustration avec le cadavre</a:t>
            </a:r>
          </a:p>
          <a:p>
            <a:pPr lvl="2">
              <a:lnSpc>
                <a:spcPct val="100000"/>
              </a:lnSpc>
              <a:spcBef>
                <a:spcPts val="0"/>
              </a:spcBef>
            </a:pPr>
            <a:endParaRPr lang="fr-FR" sz="1600" dirty="0" smtClean="0">
              <a:latin typeface="Times New Roman" panose="02020603050405020304" pitchFamily="18" charset="0"/>
              <a:cs typeface="Times New Roman" panose="02020603050405020304" pitchFamily="18" charset="0"/>
            </a:endParaRPr>
          </a:p>
          <a:p>
            <a:pPr marL="914400" lvl="2" indent="0">
              <a:lnSpc>
                <a:spcPct val="100000"/>
              </a:lnSpc>
              <a:spcBef>
                <a:spcPts val="0"/>
              </a:spcBef>
              <a:buNone/>
            </a:pPr>
            <a:r>
              <a:rPr lang="fr-FR" sz="1600"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96935517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6344"/>
            <a:ext cx="12192000" cy="1690688"/>
          </a:xfrm>
          <a:solidFill>
            <a:schemeClr val="accent1">
              <a:lumMod val="60000"/>
              <a:lumOff val="40000"/>
            </a:schemeClr>
          </a:solidFill>
        </p:spPr>
        <p:txBody>
          <a:bodyPr/>
          <a:lstStyle/>
          <a:p>
            <a:pPr algn="ctr"/>
            <a:r>
              <a:rPr lang="fr-FR" b="1" dirty="0" smtClean="0">
                <a:latin typeface="Times New Roman" panose="02020603050405020304" pitchFamily="18" charset="0"/>
                <a:cs typeface="Times New Roman" panose="02020603050405020304" pitchFamily="18" charset="0"/>
              </a:rPr>
              <a:t>Introduction</a:t>
            </a:r>
            <a:endParaRPr lang="fr-FR"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170543" y="1784806"/>
            <a:ext cx="12021457" cy="5073193"/>
          </a:xfrm>
        </p:spPr>
        <p:txBody>
          <a:bodyPr>
            <a:normAutofit/>
          </a:bodyPr>
          <a:lstStyle/>
          <a:p>
            <a:pPr marL="0" indent="0">
              <a:lnSpc>
                <a:spcPct val="100000"/>
              </a:lnSpc>
              <a:spcBef>
                <a:spcPts val="0"/>
              </a:spcBef>
              <a:buNone/>
            </a:pPr>
            <a:endParaRPr lang="fr-FR" sz="2400" dirty="0" smtClean="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fr-FR" sz="2400" u="sng" dirty="0" smtClean="0">
                <a:latin typeface="Times New Roman" panose="02020603050405020304" pitchFamily="18" charset="0"/>
                <a:cs typeface="Times New Roman" panose="02020603050405020304" pitchFamily="18" charset="0"/>
              </a:rPr>
              <a:t>Le corps mort reste au carrefour du droit des personnes et du droit des biens. </a:t>
            </a:r>
          </a:p>
          <a:p>
            <a:pPr marL="0" indent="0">
              <a:lnSpc>
                <a:spcPct val="100000"/>
              </a:lnSpc>
              <a:spcBef>
                <a:spcPts val="0"/>
              </a:spcBef>
              <a:buNone/>
            </a:pPr>
            <a:endParaRPr lang="fr-FR" sz="2400" u="sng" dirty="0">
              <a:latin typeface="Times New Roman" panose="02020603050405020304" pitchFamily="18" charset="0"/>
              <a:cs typeface="Times New Roman" panose="02020603050405020304" pitchFamily="18" charset="0"/>
            </a:endParaRPr>
          </a:p>
          <a:p>
            <a:pPr marL="903288" indent="0">
              <a:lnSpc>
                <a:spcPct val="100000"/>
              </a:lnSpc>
              <a:spcBef>
                <a:spcPts val="0"/>
              </a:spcBef>
              <a:buNone/>
            </a:pPr>
            <a:endParaRPr lang="fr-FR" sz="2400" dirty="0" smtClean="0">
              <a:latin typeface="Times New Roman" panose="02020603050405020304" pitchFamily="18" charset="0"/>
              <a:cs typeface="Times New Roman" panose="02020603050405020304" pitchFamily="18" charset="0"/>
            </a:endParaRPr>
          </a:p>
          <a:p>
            <a:pPr marL="903288" indent="0">
              <a:lnSpc>
                <a:spcPct val="100000"/>
              </a:lnSpc>
              <a:spcBef>
                <a:spcPts val="0"/>
              </a:spcBef>
              <a:buNone/>
            </a:pPr>
            <a:r>
              <a:rPr lang="fr-FR" sz="2400" dirty="0">
                <a:latin typeface="Times New Roman" panose="02020603050405020304" pitchFamily="18" charset="0"/>
                <a:cs typeface="Times New Roman" panose="02020603050405020304" pitchFamily="18" charset="0"/>
              </a:rPr>
              <a:t>	</a:t>
            </a:r>
            <a:r>
              <a:rPr lang="fr-FR" sz="2400" dirty="0" smtClean="0">
                <a:latin typeface="Times New Roman" panose="02020603050405020304" pitchFamily="18" charset="0"/>
                <a:cs typeface="Times New Roman" panose="02020603050405020304" pitchFamily="18" charset="0"/>
              </a:rPr>
              <a:t>C’est une chose, un bien mais c’est aussi le prolongement d’une personne, qui à ce titre mérite une protection particulière. </a:t>
            </a:r>
          </a:p>
          <a:p>
            <a:pPr marL="903288" indent="0">
              <a:lnSpc>
                <a:spcPct val="100000"/>
              </a:lnSpc>
              <a:spcBef>
                <a:spcPts val="0"/>
              </a:spcBef>
              <a:buNone/>
            </a:pPr>
            <a:endParaRPr lang="fr-FR" sz="2400" dirty="0" smtClean="0">
              <a:latin typeface="Times New Roman" panose="02020603050405020304" pitchFamily="18" charset="0"/>
              <a:cs typeface="Times New Roman" panose="02020603050405020304" pitchFamily="18" charset="0"/>
            </a:endParaRPr>
          </a:p>
          <a:p>
            <a:pPr marL="903288" indent="0">
              <a:lnSpc>
                <a:spcPct val="100000"/>
              </a:lnSpc>
              <a:spcBef>
                <a:spcPts val="0"/>
              </a:spcBef>
              <a:buNone/>
            </a:pPr>
            <a:r>
              <a:rPr lang="fr-FR" sz="2400" dirty="0" smtClean="0">
                <a:latin typeface="Times New Roman" panose="02020603050405020304" pitchFamily="18" charset="0"/>
                <a:cs typeface="Times New Roman" panose="02020603050405020304" pitchFamily="18" charset="0"/>
              </a:rPr>
              <a:t>Chose en lévitation juridique ! </a:t>
            </a:r>
          </a:p>
          <a:p>
            <a:pPr marL="0" indent="0" defTabSz="901700">
              <a:lnSpc>
                <a:spcPct val="100000"/>
              </a:lnSpc>
              <a:spcBef>
                <a:spcPts val="0"/>
              </a:spcBef>
              <a:buNone/>
            </a:pPr>
            <a:endParaRPr lang="fr-FR" sz="2400" dirty="0" smtClean="0">
              <a:latin typeface="Times New Roman" panose="02020603050405020304" pitchFamily="18" charset="0"/>
              <a:cs typeface="Times New Roman" panose="02020603050405020304" pitchFamily="18" charset="0"/>
            </a:endParaRPr>
          </a:p>
          <a:p>
            <a:pPr marL="903288" indent="0">
              <a:lnSpc>
                <a:spcPct val="100000"/>
              </a:lnSpc>
              <a:spcBef>
                <a:spcPts val="0"/>
              </a:spcBef>
              <a:buNone/>
            </a:pPr>
            <a:endParaRPr lang="fr-FR" sz="2400" dirty="0">
              <a:latin typeface="Times New Roman" panose="02020603050405020304" pitchFamily="18" charset="0"/>
              <a:cs typeface="Times New Roman" panose="02020603050405020304" pitchFamily="18" charset="0"/>
            </a:endParaRPr>
          </a:p>
          <a:p>
            <a:pPr marL="903288" indent="0">
              <a:lnSpc>
                <a:spcPct val="100000"/>
              </a:lnSpc>
              <a:spcBef>
                <a:spcPts val="0"/>
              </a:spcBef>
              <a:buNone/>
            </a:pPr>
            <a:endParaRPr lang="fr-FR" sz="1600" dirty="0" smtClean="0">
              <a:latin typeface="Times New Roman" panose="02020603050405020304" pitchFamily="18" charset="0"/>
              <a:cs typeface="Times New Roman" panose="02020603050405020304" pitchFamily="18" charset="0"/>
            </a:endParaRPr>
          </a:p>
          <a:p>
            <a:pPr marL="914400" lvl="2" indent="0">
              <a:lnSpc>
                <a:spcPct val="100000"/>
              </a:lnSpc>
              <a:spcBef>
                <a:spcPts val="0"/>
              </a:spcBef>
              <a:buNone/>
            </a:pPr>
            <a:r>
              <a:rPr lang="fr-FR" sz="1600"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24210357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6344"/>
            <a:ext cx="12192000" cy="1690688"/>
          </a:xfrm>
          <a:solidFill>
            <a:schemeClr val="accent1">
              <a:lumMod val="60000"/>
              <a:lumOff val="40000"/>
            </a:schemeClr>
          </a:solidFill>
        </p:spPr>
        <p:txBody>
          <a:bodyPr/>
          <a:lstStyle/>
          <a:p>
            <a:pPr algn="ctr"/>
            <a:r>
              <a:rPr lang="fr-FR" b="1" dirty="0" smtClean="0">
                <a:latin typeface="Times New Roman" panose="02020603050405020304" pitchFamily="18" charset="0"/>
                <a:cs typeface="Times New Roman" panose="02020603050405020304" pitchFamily="18" charset="0"/>
              </a:rPr>
              <a:t>Plan</a:t>
            </a:r>
            <a:endParaRPr lang="fr-FR"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1249066" y="1995822"/>
            <a:ext cx="12021457" cy="5073193"/>
          </a:xfrm>
        </p:spPr>
        <p:txBody>
          <a:bodyPr>
            <a:normAutofit/>
          </a:bodyPr>
          <a:lstStyle/>
          <a:p>
            <a:pPr marL="0" indent="0">
              <a:lnSpc>
                <a:spcPct val="100000"/>
              </a:lnSpc>
              <a:spcBef>
                <a:spcPts val="0"/>
              </a:spcBef>
              <a:buNone/>
            </a:pPr>
            <a:endParaRPr lang="fr-FR" sz="2400" dirty="0" smtClean="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fr-FR" sz="2400" u="sng" dirty="0" smtClean="0">
                <a:latin typeface="Times New Roman" panose="02020603050405020304" pitchFamily="18" charset="0"/>
                <a:cs typeface="Times New Roman" panose="02020603050405020304" pitchFamily="18" charset="0"/>
              </a:rPr>
              <a:t>I- L’ancrage du corps mort dans le droit des personnes</a:t>
            </a:r>
          </a:p>
          <a:p>
            <a:pPr marL="0" indent="0">
              <a:lnSpc>
                <a:spcPct val="100000"/>
              </a:lnSpc>
              <a:spcBef>
                <a:spcPts val="0"/>
              </a:spcBef>
              <a:buNone/>
            </a:pPr>
            <a:endParaRPr lang="fr-FR" sz="2400" u="sng" dirty="0">
              <a:latin typeface="Times New Roman" panose="02020603050405020304" pitchFamily="18" charset="0"/>
              <a:cs typeface="Times New Roman" panose="02020603050405020304" pitchFamily="18" charset="0"/>
            </a:endParaRPr>
          </a:p>
          <a:p>
            <a:pPr marL="985838" indent="0">
              <a:lnSpc>
                <a:spcPct val="100000"/>
              </a:lnSpc>
              <a:spcBef>
                <a:spcPts val="0"/>
              </a:spcBef>
              <a:buNone/>
            </a:pPr>
            <a:r>
              <a:rPr lang="fr-FR" sz="2400" dirty="0" smtClean="0">
                <a:latin typeface="Times New Roman" panose="02020603050405020304" pitchFamily="18" charset="0"/>
                <a:cs typeface="Times New Roman" panose="02020603050405020304" pitchFamily="18" charset="0"/>
              </a:rPr>
              <a:t>A- Le corps mort, prolongement de la personne du défunt</a:t>
            </a:r>
          </a:p>
          <a:p>
            <a:pPr marL="985838" indent="0">
              <a:lnSpc>
                <a:spcPct val="100000"/>
              </a:lnSpc>
              <a:spcBef>
                <a:spcPts val="0"/>
              </a:spcBef>
              <a:buNone/>
            </a:pPr>
            <a:r>
              <a:rPr lang="fr-FR" sz="2400" dirty="0" smtClean="0">
                <a:latin typeface="Times New Roman" panose="02020603050405020304" pitchFamily="18" charset="0"/>
                <a:cs typeface="Times New Roman" panose="02020603050405020304" pitchFamily="18" charset="0"/>
              </a:rPr>
              <a:t>B- Le corps mort, prolongement de la personne humaine</a:t>
            </a:r>
          </a:p>
          <a:p>
            <a:pPr marL="0" indent="0">
              <a:lnSpc>
                <a:spcPct val="100000"/>
              </a:lnSpc>
              <a:spcBef>
                <a:spcPts val="0"/>
              </a:spcBef>
              <a:buNone/>
            </a:pPr>
            <a:endParaRPr lang="fr-FR" sz="2400" u="sng"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fr-FR" sz="2400" u="sng" dirty="0" smtClean="0">
                <a:latin typeface="Times New Roman" panose="02020603050405020304" pitchFamily="18" charset="0"/>
                <a:cs typeface="Times New Roman" panose="02020603050405020304" pitchFamily="18" charset="0"/>
              </a:rPr>
              <a:t>I- L’ancrage du corps mort dans le droit des biens</a:t>
            </a:r>
          </a:p>
          <a:p>
            <a:pPr marL="0" indent="0">
              <a:lnSpc>
                <a:spcPct val="100000"/>
              </a:lnSpc>
              <a:spcBef>
                <a:spcPts val="0"/>
              </a:spcBef>
              <a:buNone/>
            </a:pPr>
            <a:endParaRPr lang="fr-FR" sz="2400" u="sng" dirty="0">
              <a:latin typeface="Times New Roman" panose="02020603050405020304" pitchFamily="18" charset="0"/>
              <a:cs typeface="Times New Roman" panose="02020603050405020304" pitchFamily="18" charset="0"/>
            </a:endParaRPr>
          </a:p>
          <a:p>
            <a:pPr marL="985838" indent="0">
              <a:lnSpc>
                <a:spcPct val="100000"/>
              </a:lnSpc>
              <a:spcBef>
                <a:spcPts val="0"/>
              </a:spcBef>
              <a:buNone/>
            </a:pPr>
            <a:r>
              <a:rPr lang="fr-FR" sz="2400" dirty="0" smtClean="0">
                <a:latin typeface="Times New Roman" panose="02020603050405020304" pitchFamily="18" charset="0"/>
                <a:cs typeface="Times New Roman" panose="02020603050405020304" pitchFamily="18" charset="0"/>
              </a:rPr>
              <a:t>A- La réification du cadavre</a:t>
            </a:r>
          </a:p>
          <a:p>
            <a:pPr marL="985838" indent="0">
              <a:lnSpc>
                <a:spcPct val="100000"/>
              </a:lnSpc>
              <a:spcBef>
                <a:spcPts val="0"/>
              </a:spcBef>
              <a:buNone/>
            </a:pPr>
            <a:r>
              <a:rPr lang="fr-FR" sz="2400" dirty="0" smtClean="0">
                <a:latin typeface="Times New Roman" panose="02020603050405020304" pitchFamily="18" charset="0"/>
                <a:cs typeface="Times New Roman" panose="02020603050405020304" pitchFamily="18" charset="0"/>
              </a:rPr>
              <a:t>B- La réification des cendres (cas du don de corps à la science)</a:t>
            </a:r>
          </a:p>
          <a:p>
            <a:pPr marL="903288" indent="0">
              <a:lnSpc>
                <a:spcPct val="100000"/>
              </a:lnSpc>
              <a:spcBef>
                <a:spcPts val="0"/>
              </a:spcBef>
              <a:buNone/>
            </a:pPr>
            <a:endParaRPr lang="fr-FR" sz="2400" dirty="0">
              <a:latin typeface="Times New Roman" panose="02020603050405020304" pitchFamily="18" charset="0"/>
              <a:cs typeface="Times New Roman" panose="02020603050405020304" pitchFamily="18" charset="0"/>
            </a:endParaRPr>
          </a:p>
          <a:p>
            <a:pPr marL="903288" indent="0">
              <a:lnSpc>
                <a:spcPct val="100000"/>
              </a:lnSpc>
              <a:spcBef>
                <a:spcPts val="0"/>
              </a:spcBef>
              <a:buNone/>
            </a:pPr>
            <a:endParaRPr lang="fr-FR" sz="1600" dirty="0" smtClean="0">
              <a:latin typeface="Times New Roman" panose="02020603050405020304" pitchFamily="18" charset="0"/>
              <a:cs typeface="Times New Roman" panose="02020603050405020304" pitchFamily="18" charset="0"/>
            </a:endParaRPr>
          </a:p>
          <a:p>
            <a:pPr marL="914400" lvl="2" indent="0">
              <a:lnSpc>
                <a:spcPct val="100000"/>
              </a:lnSpc>
              <a:spcBef>
                <a:spcPts val="0"/>
              </a:spcBef>
              <a:buNone/>
            </a:pPr>
            <a:r>
              <a:rPr lang="fr-FR" sz="1600"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5716779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6344"/>
            <a:ext cx="12192000" cy="1441509"/>
          </a:xfrm>
          <a:solidFill>
            <a:schemeClr val="accent1">
              <a:lumMod val="60000"/>
              <a:lumOff val="40000"/>
            </a:schemeClr>
          </a:solidFill>
        </p:spPr>
        <p:txBody>
          <a:bodyPr>
            <a:normAutofit/>
          </a:bodyPr>
          <a:lstStyle/>
          <a:p>
            <a:pPr algn="ctr"/>
            <a:r>
              <a:rPr lang="fr-FR" sz="3600" b="1" dirty="0" smtClean="0">
                <a:latin typeface="Times New Roman" panose="02020603050405020304" pitchFamily="18" charset="0"/>
                <a:cs typeface="Times New Roman" panose="02020603050405020304" pitchFamily="18" charset="0"/>
              </a:rPr>
              <a:t>I- L’ancrage du corps mort dans le droit des personnes</a:t>
            </a:r>
            <a:endParaRPr lang="fr-FR" sz="3600"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394824" y="1676401"/>
            <a:ext cx="10917945" cy="5091826"/>
          </a:xfrm>
        </p:spPr>
        <p:txBody>
          <a:bodyPr>
            <a:normAutofit/>
          </a:bodyPr>
          <a:lstStyle/>
          <a:p>
            <a:pPr marL="363538" lvl="2" indent="12700" defTabSz="901700">
              <a:lnSpc>
                <a:spcPct val="100000"/>
              </a:lnSpc>
              <a:spcBef>
                <a:spcPts val="0"/>
              </a:spcBef>
              <a:buNone/>
            </a:pPr>
            <a:r>
              <a:rPr lang="fr-FR" sz="2400" dirty="0" smtClean="0">
                <a:latin typeface="Times New Roman" panose="02020603050405020304" pitchFamily="18" charset="0"/>
                <a:cs typeface="Times New Roman" panose="02020603050405020304" pitchFamily="18" charset="0"/>
              </a:rPr>
              <a:t>Statut </a:t>
            </a:r>
            <a:r>
              <a:rPr lang="fr-FR" sz="2400" dirty="0">
                <a:latin typeface="Times New Roman" panose="02020603050405020304" pitchFamily="18" charset="0"/>
                <a:cs typeface="Times New Roman" panose="02020603050405020304" pitchFamily="18" charset="0"/>
              </a:rPr>
              <a:t>dérogatoire </a:t>
            </a:r>
            <a:r>
              <a:rPr lang="fr-FR" sz="2400" dirty="0" smtClean="0">
                <a:latin typeface="Times New Roman" panose="02020603050405020304" pitchFamily="18" charset="0"/>
                <a:cs typeface="Times New Roman" panose="02020603050405020304" pitchFamily="18" charset="0"/>
              </a:rPr>
              <a:t>au </a:t>
            </a:r>
            <a:r>
              <a:rPr lang="fr-FR" sz="2400" dirty="0">
                <a:latin typeface="Times New Roman" panose="02020603050405020304" pitchFamily="18" charset="0"/>
                <a:cs typeface="Times New Roman" panose="02020603050405020304" pitchFamily="18" charset="0"/>
              </a:rPr>
              <a:t>droit commun, en raison du fait qu’il est la dépouille d’une </a:t>
            </a:r>
            <a:r>
              <a:rPr lang="fr-FR" sz="2400" dirty="0" smtClean="0">
                <a:latin typeface="Times New Roman" panose="02020603050405020304" pitchFamily="18" charset="0"/>
                <a:cs typeface="Times New Roman" panose="02020603050405020304" pitchFamily="18" charset="0"/>
              </a:rPr>
              <a:t>personne.</a:t>
            </a:r>
          </a:p>
          <a:p>
            <a:pPr marL="363538" lvl="2" indent="12700" defTabSz="901700">
              <a:lnSpc>
                <a:spcPct val="100000"/>
              </a:lnSpc>
              <a:spcBef>
                <a:spcPts val="0"/>
              </a:spcBef>
              <a:buNone/>
            </a:pPr>
            <a:endParaRPr lang="fr-FR" sz="2400" dirty="0" smtClean="0">
              <a:latin typeface="Times New Roman" panose="02020603050405020304" pitchFamily="18" charset="0"/>
              <a:cs typeface="Times New Roman" panose="02020603050405020304" pitchFamily="18" charset="0"/>
            </a:endParaRPr>
          </a:p>
          <a:p>
            <a:pPr marL="363538" lvl="2" indent="12700" defTabSz="901700">
              <a:lnSpc>
                <a:spcPct val="100000"/>
              </a:lnSpc>
              <a:spcBef>
                <a:spcPts val="0"/>
              </a:spcBef>
              <a:buNone/>
            </a:pPr>
            <a:r>
              <a:rPr lang="fr-FR" sz="2400" dirty="0" smtClean="0">
                <a:latin typeface="Times New Roman" panose="02020603050405020304" pitchFamily="18" charset="0"/>
                <a:cs typeface="Times New Roman" panose="02020603050405020304" pitchFamily="18" charset="0"/>
              </a:rPr>
              <a:t>→ Sorte de « chose sacrée »</a:t>
            </a:r>
          </a:p>
          <a:p>
            <a:pPr marL="363538" lvl="2" indent="12700" defTabSz="901700">
              <a:lnSpc>
                <a:spcPct val="100000"/>
              </a:lnSpc>
              <a:spcBef>
                <a:spcPts val="0"/>
              </a:spcBef>
              <a:buNone/>
            </a:pPr>
            <a:endParaRPr lang="fr-FR" sz="2400" dirty="0">
              <a:latin typeface="Times New Roman" panose="02020603050405020304" pitchFamily="18" charset="0"/>
              <a:cs typeface="Times New Roman" panose="02020603050405020304" pitchFamily="18" charset="0"/>
            </a:endParaRPr>
          </a:p>
          <a:p>
            <a:pPr marL="363538" lvl="2" indent="12700" defTabSz="901700">
              <a:lnSpc>
                <a:spcPct val="100000"/>
              </a:lnSpc>
              <a:spcBef>
                <a:spcPts val="0"/>
              </a:spcBef>
              <a:buNone/>
            </a:pPr>
            <a:r>
              <a:rPr lang="fr-FR" sz="2400" u="sng" dirty="0" smtClean="0">
                <a:latin typeface="Times New Roman" panose="02020603050405020304" pitchFamily="18" charset="0"/>
                <a:cs typeface="Times New Roman" panose="02020603050405020304" pitchFamily="18" charset="0"/>
              </a:rPr>
              <a:t>Ce statut particulier apparaît à deux niveaux</a:t>
            </a:r>
            <a:r>
              <a:rPr lang="fr-FR" sz="2400" b="1" dirty="0" smtClean="0">
                <a:latin typeface="Times New Roman" panose="02020603050405020304" pitchFamily="18" charset="0"/>
                <a:cs typeface="Times New Roman" panose="02020603050405020304" pitchFamily="18" charset="0"/>
              </a:rPr>
              <a:t>: </a:t>
            </a:r>
          </a:p>
          <a:p>
            <a:pPr marL="363538" lvl="2" indent="12700" defTabSz="901700">
              <a:lnSpc>
                <a:spcPct val="100000"/>
              </a:lnSpc>
              <a:spcBef>
                <a:spcPts val="0"/>
              </a:spcBef>
              <a:buNone/>
            </a:pPr>
            <a:endParaRPr lang="fr-FR" sz="2400" dirty="0">
              <a:latin typeface="Times New Roman" panose="02020603050405020304" pitchFamily="18" charset="0"/>
              <a:cs typeface="Times New Roman" panose="02020603050405020304" pitchFamily="18" charset="0"/>
            </a:endParaRPr>
          </a:p>
          <a:p>
            <a:pPr marL="706438" lvl="2" indent="-342900" defTabSz="901700">
              <a:lnSpc>
                <a:spcPct val="100000"/>
              </a:lnSpc>
              <a:spcBef>
                <a:spcPts val="0"/>
              </a:spcBef>
            </a:pPr>
            <a:r>
              <a:rPr lang="fr-FR" sz="2400" dirty="0" smtClean="0">
                <a:latin typeface="Times New Roman" panose="02020603050405020304" pitchFamily="18" charset="0"/>
                <a:cs typeface="Times New Roman" panose="02020603050405020304" pitchFamily="18" charset="0"/>
              </a:rPr>
              <a:t>Le corps mort est parfois appréhendé en tant que </a:t>
            </a:r>
            <a:r>
              <a:rPr lang="fr-FR" sz="2400" b="1" dirty="0" smtClean="0">
                <a:latin typeface="Times New Roman" panose="02020603050405020304" pitchFamily="18" charset="0"/>
                <a:cs typeface="Times New Roman" panose="02020603050405020304" pitchFamily="18" charset="0"/>
              </a:rPr>
              <a:t>prolongement de la personne du défunt </a:t>
            </a:r>
            <a:r>
              <a:rPr lang="fr-FR" sz="2400" dirty="0" smtClean="0">
                <a:latin typeface="Times New Roman" panose="02020603050405020304" pitchFamily="18" charset="0"/>
                <a:cs typeface="Times New Roman" panose="02020603050405020304" pitchFamily="18" charset="0"/>
              </a:rPr>
              <a:t>(A)</a:t>
            </a:r>
          </a:p>
          <a:p>
            <a:pPr marL="363538" lvl="2" indent="0" defTabSz="901700">
              <a:lnSpc>
                <a:spcPct val="100000"/>
              </a:lnSpc>
              <a:spcBef>
                <a:spcPts val="0"/>
              </a:spcBef>
              <a:buNone/>
            </a:pPr>
            <a:endParaRPr lang="fr-FR" sz="2400" dirty="0" smtClean="0">
              <a:latin typeface="Times New Roman" panose="02020603050405020304" pitchFamily="18" charset="0"/>
              <a:cs typeface="Times New Roman" panose="02020603050405020304" pitchFamily="18" charset="0"/>
            </a:endParaRPr>
          </a:p>
          <a:p>
            <a:pPr marL="706438" lvl="2" indent="-342900" defTabSz="901700">
              <a:lnSpc>
                <a:spcPct val="100000"/>
              </a:lnSpc>
              <a:spcBef>
                <a:spcPts val="0"/>
              </a:spcBef>
            </a:pPr>
            <a:r>
              <a:rPr lang="fr-FR" sz="2400" dirty="0">
                <a:latin typeface="Times New Roman" panose="02020603050405020304" pitchFamily="18" charset="0"/>
                <a:cs typeface="Times New Roman" panose="02020603050405020304" pitchFamily="18" charset="0"/>
              </a:rPr>
              <a:t>Le corps mort est parfois appréhendé plus généralement en tant que </a:t>
            </a:r>
            <a:r>
              <a:rPr lang="fr-FR" sz="2400" b="1" dirty="0">
                <a:latin typeface="Times New Roman" panose="02020603050405020304" pitchFamily="18" charset="0"/>
                <a:cs typeface="Times New Roman" panose="02020603050405020304" pitchFamily="18" charset="0"/>
              </a:rPr>
              <a:t>prolongement de la personne humaine</a:t>
            </a:r>
            <a:r>
              <a:rPr lang="fr-FR" sz="2400" dirty="0">
                <a:latin typeface="Times New Roman" panose="02020603050405020304" pitchFamily="18" charset="0"/>
                <a:cs typeface="Times New Roman" panose="02020603050405020304" pitchFamily="18" charset="0"/>
              </a:rPr>
              <a:t>. Ce n’est plus tant le défunt lui-même qui est protégé que l’humanité tout </a:t>
            </a:r>
            <a:r>
              <a:rPr lang="fr-FR" sz="2400" dirty="0" smtClean="0">
                <a:latin typeface="Times New Roman" panose="02020603050405020304" pitchFamily="18" charset="0"/>
                <a:cs typeface="Times New Roman" panose="02020603050405020304" pitchFamily="18" charset="0"/>
              </a:rPr>
              <a:t>entière</a:t>
            </a:r>
            <a:r>
              <a:rPr lang="fr-FR" sz="2400" dirty="0">
                <a:latin typeface="Times New Roman" panose="02020603050405020304" pitchFamily="18" charset="0"/>
                <a:cs typeface="Times New Roman" panose="02020603050405020304" pitchFamily="18" charset="0"/>
              </a:rPr>
              <a:t> </a:t>
            </a:r>
            <a:r>
              <a:rPr lang="fr-FR" sz="2400" dirty="0" smtClean="0">
                <a:latin typeface="Times New Roman" panose="02020603050405020304" pitchFamily="18" charset="0"/>
                <a:cs typeface="Times New Roman" panose="02020603050405020304" pitchFamily="18" charset="0"/>
              </a:rPr>
              <a:t>(B)</a:t>
            </a:r>
          </a:p>
        </p:txBody>
      </p:sp>
    </p:spTree>
    <p:extLst>
      <p:ext uri="{BB962C8B-B14F-4D97-AF65-F5344CB8AC3E}">
        <p14:creationId xmlns:p14="http://schemas.microsoft.com/office/powerpoint/2010/main" val="236506900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6344"/>
            <a:ext cx="12192000" cy="1441509"/>
          </a:xfrm>
          <a:solidFill>
            <a:schemeClr val="accent1">
              <a:lumMod val="60000"/>
              <a:lumOff val="40000"/>
            </a:schemeClr>
          </a:solidFill>
        </p:spPr>
        <p:txBody>
          <a:bodyPr>
            <a:normAutofit/>
          </a:bodyPr>
          <a:lstStyle/>
          <a:p>
            <a:pPr algn="ctr"/>
            <a:r>
              <a:rPr lang="fr-FR" sz="3600" b="1" dirty="0" smtClean="0">
                <a:latin typeface="Times New Roman" panose="02020603050405020304" pitchFamily="18" charset="0"/>
                <a:cs typeface="Times New Roman" panose="02020603050405020304" pitchFamily="18" charset="0"/>
              </a:rPr>
              <a:t>I- L’ancrage du corps mort dans le droit des personnes</a:t>
            </a:r>
            <a:endParaRPr lang="fr-FR" sz="3600"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394824" y="1676401"/>
            <a:ext cx="10917945" cy="5091826"/>
          </a:xfrm>
        </p:spPr>
        <p:txBody>
          <a:bodyPr>
            <a:normAutofit fontScale="55000" lnSpcReduction="20000"/>
          </a:bodyPr>
          <a:lstStyle/>
          <a:p>
            <a:pPr marL="363538" lvl="2" indent="12700" defTabSz="901700">
              <a:lnSpc>
                <a:spcPct val="100000"/>
              </a:lnSpc>
              <a:spcBef>
                <a:spcPts val="0"/>
              </a:spcBef>
              <a:buNone/>
            </a:pPr>
            <a:endParaRPr lang="fr-FR" sz="4400" dirty="0" smtClean="0">
              <a:latin typeface="Times New Roman" panose="02020603050405020304" pitchFamily="18" charset="0"/>
              <a:cs typeface="Times New Roman" panose="02020603050405020304" pitchFamily="18" charset="0"/>
            </a:endParaRPr>
          </a:p>
          <a:p>
            <a:pPr marL="363538" lvl="2" indent="12700" defTabSz="901700">
              <a:lnSpc>
                <a:spcPct val="100000"/>
              </a:lnSpc>
              <a:spcBef>
                <a:spcPts val="0"/>
              </a:spcBef>
              <a:buNone/>
            </a:pPr>
            <a:r>
              <a:rPr lang="fr-FR" sz="4400" b="1" u="sng" dirty="0" smtClean="0">
                <a:latin typeface="Times New Roman" panose="02020603050405020304" pitchFamily="18" charset="0"/>
                <a:cs typeface="Times New Roman" panose="02020603050405020304" pitchFamily="18" charset="0"/>
              </a:rPr>
              <a:t>A- Le corps mort en tant que prolongement de la personne du défunt.</a:t>
            </a:r>
          </a:p>
          <a:p>
            <a:pPr marL="0" lvl="2" indent="12700" defTabSz="901700">
              <a:lnSpc>
                <a:spcPct val="100000"/>
              </a:lnSpc>
              <a:spcBef>
                <a:spcPts val="0"/>
              </a:spcBef>
              <a:buNone/>
            </a:pPr>
            <a:endParaRPr lang="fr-FR" sz="4400" b="1" u="sng" dirty="0">
              <a:latin typeface="Times New Roman" panose="02020603050405020304" pitchFamily="18" charset="0"/>
              <a:cs typeface="Times New Roman" panose="02020603050405020304" pitchFamily="18" charset="0"/>
            </a:endParaRPr>
          </a:p>
          <a:p>
            <a:pPr marL="0" lvl="2" indent="12700" defTabSz="901700">
              <a:lnSpc>
                <a:spcPct val="100000"/>
              </a:lnSpc>
              <a:spcBef>
                <a:spcPts val="0"/>
              </a:spcBef>
              <a:buNone/>
            </a:pPr>
            <a:endParaRPr lang="fr-FR" sz="4400" dirty="0" smtClean="0">
              <a:latin typeface="Times New Roman" panose="02020603050405020304" pitchFamily="18" charset="0"/>
              <a:cs typeface="Times New Roman" panose="02020603050405020304" pitchFamily="18" charset="0"/>
            </a:endParaRPr>
          </a:p>
          <a:p>
            <a:pPr marL="0" lvl="2" indent="12700" defTabSz="901700">
              <a:lnSpc>
                <a:spcPct val="100000"/>
              </a:lnSpc>
              <a:spcBef>
                <a:spcPts val="0"/>
              </a:spcBef>
              <a:buNone/>
            </a:pPr>
            <a:r>
              <a:rPr lang="fr-FR" sz="4400" dirty="0" smtClean="0">
                <a:latin typeface="Times New Roman" panose="02020603050405020304" pitchFamily="18" charset="0"/>
                <a:cs typeface="Times New Roman" panose="02020603050405020304" pitchFamily="18" charset="0"/>
              </a:rPr>
              <a:t>Rôle central de la </a:t>
            </a:r>
            <a:r>
              <a:rPr lang="fr-FR" sz="4400" u="sng" dirty="0" smtClean="0">
                <a:latin typeface="Times New Roman" panose="02020603050405020304" pitchFamily="18" charset="0"/>
                <a:cs typeface="Times New Roman" panose="02020603050405020304" pitchFamily="18" charset="0"/>
              </a:rPr>
              <a:t>volonté</a:t>
            </a:r>
            <a:r>
              <a:rPr lang="fr-FR" sz="4400" dirty="0" smtClean="0">
                <a:latin typeface="Times New Roman" panose="02020603050405020304" pitchFamily="18" charset="0"/>
                <a:cs typeface="Times New Roman" panose="02020603050405020304" pitchFamily="18" charset="0"/>
              </a:rPr>
              <a:t>, du </a:t>
            </a:r>
            <a:r>
              <a:rPr lang="fr-FR" sz="4400" u="sng" dirty="0" smtClean="0">
                <a:latin typeface="Times New Roman" panose="02020603050405020304" pitchFamily="18" charset="0"/>
                <a:cs typeface="Times New Roman" panose="02020603050405020304" pitchFamily="18" charset="0"/>
              </a:rPr>
              <a:t>consentement</a:t>
            </a:r>
            <a:r>
              <a:rPr lang="fr-FR" sz="4400" dirty="0" smtClean="0">
                <a:latin typeface="Times New Roman" panose="02020603050405020304" pitchFamily="18" charset="0"/>
                <a:cs typeface="Times New Roman" panose="02020603050405020304" pitchFamily="18" charset="0"/>
              </a:rPr>
              <a:t> donné par la personne de son vivant. </a:t>
            </a:r>
          </a:p>
          <a:p>
            <a:pPr marL="0" lvl="2" indent="12700" algn="just" defTabSz="901700">
              <a:lnSpc>
                <a:spcPct val="100000"/>
              </a:lnSpc>
              <a:spcBef>
                <a:spcPts val="0"/>
              </a:spcBef>
              <a:buNone/>
            </a:pPr>
            <a:endParaRPr lang="fr-FR" sz="4400" dirty="0">
              <a:latin typeface="Times New Roman" panose="02020603050405020304" pitchFamily="18" charset="0"/>
              <a:cs typeface="Times New Roman" panose="02020603050405020304" pitchFamily="18" charset="0"/>
            </a:endParaRPr>
          </a:p>
          <a:p>
            <a:pPr marL="0" lvl="2" indent="12700" algn="just" defTabSz="901700">
              <a:lnSpc>
                <a:spcPct val="100000"/>
              </a:lnSpc>
              <a:spcBef>
                <a:spcPts val="0"/>
              </a:spcBef>
              <a:buNone/>
            </a:pPr>
            <a:r>
              <a:rPr lang="fr-FR" sz="4400" dirty="0" smtClean="0">
                <a:latin typeface="Times New Roman" panose="02020603050405020304" pitchFamily="18" charset="0"/>
                <a:cs typeface="Times New Roman" panose="02020603050405020304" pitchFamily="18" charset="0"/>
              </a:rPr>
              <a:t>Maîtrise de la destination de son corps après la mort</a:t>
            </a:r>
          </a:p>
          <a:p>
            <a:pPr marL="0" lvl="2" indent="12700" algn="just" defTabSz="901700">
              <a:lnSpc>
                <a:spcPct val="100000"/>
              </a:lnSpc>
              <a:spcBef>
                <a:spcPts val="0"/>
              </a:spcBef>
              <a:buNone/>
            </a:pPr>
            <a:endParaRPr lang="fr-FR" sz="4400" dirty="0" smtClean="0">
              <a:latin typeface="Times New Roman" panose="02020603050405020304" pitchFamily="18" charset="0"/>
              <a:cs typeface="Times New Roman" panose="02020603050405020304" pitchFamily="18" charset="0"/>
            </a:endParaRPr>
          </a:p>
          <a:p>
            <a:pPr marL="1163638" lvl="3" indent="-342900" algn="just" defTabSz="901700">
              <a:lnSpc>
                <a:spcPct val="100000"/>
              </a:lnSpc>
              <a:spcBef>
                <a:spcPts val="0"/>
              </a:spcBef>
            </a:pPr>
            <a:r>
              <a:rPr lang="fr-FR" sz="4400" i="1" u="sng" dirty="0" smtClean="0">
                <a:latin typeface="Times New Roman" panose="02020603050405020304" pitchFamily="18" charset="0"/>
                <a:cs typeface="Times New Roman" panose="02020603050405020304" pitchFamily="18" charset="0"/>
              </a:rPr>
              <a:t>Liberté des funérailles</a:t>
            </a:r>
            <a:r>
              <a:rPr lang="fr-FR" sz="4400" dirty="0" smtClean="0">
                <a:latin typeface="Times New Roman" panose="02020603050405020304" pitchFamily="18" charset="0"/>
                <a:cs typeface="Times New Roman" panose="02020603050405020304" pitchFamily="18" charset="0"/>
              </a:rPr>
              <a:t>. Article 3 de la loi du 15 novembre 1887 selon lequel </a:t>
            </a:r>
            <a:r>
              <a:rPr lang="fr-FR" sz="4400" dirty="0">
                <a:latin typeface="Times New Roman" panose="02020603050405020304" pitchFamily="18" charset="0"/>
                <a:cs typeface="Times New Roman" panose="02020603050405020304" pitchFamily="18" charset="0"/>
              </a:rPr>
              <a:t>tout majeur ou mineur émancipé, en état de tester, a le droit « </a:t>
            </a:r>
            <a:r>
              <a:rPr lang="fr-FR" sz="4400" i="1" dirty="0">
                <a:latin typeface="Times New Roman" panose="02020603050405020304" pitchFamily="18" charset="0"/>
                <a:cs typeface="Times New Roman" panose="02020603050405020304" pitchFamily="18" charset="0"/>
              </a:rPr>
              <a:t>de régler les conditions de ses funérailles, notamment en ce qui concerne le caractère civil ou religieux à leur donner et le mode de sa sépulture </a:t>
            </a:r>
            <a:r>
              <a:rPr lang="fr-FR" sz="4400" dirty="0" smtClean="0">
                <a:latin typeface="Times New Roman" panose="02020603050405020304" pitchFamily="18" charset="0"/>
                <a:cs typeface="Times New Roman" panose="02020603050405020304" pitchFamily="18" charset="0"/>
              </a:rPr>
              <a:t>». </a:t>
            </a:r>
          </a:p>
          <a:p>
            <a:pPr marL="1277938" lvl="4" indent="0" algn="just" defTabSz="901700">
              <a:lnSpc>
                <a:spcPct val="100000"/>
              </a:lnSpc>
              <a:spcBef>
                <a:spcPts val="0"/>
              </a:spcBef>
              <a:buNone/>
            </a:pPr>
            <a:endParaRPr lang="fr-FR" sz="4400" dirty="0">
              <a:latin typeface="Times New Roman" panose="02020603050405020304" pitchFamily="18" charset="0"/>
              <a:cs typeface="Times New Roman" panose="02020603050405020304" pitchFamily="18" charset="0"/>
            </a:endParaRPr>
          </a:p>
          <a:p>
            <a:pPr marL="2192338" lvl="6" indent="0" algn="just" defTabSz="901700">
              <a:lnSpc>
                <a:spcPct val="100000"/>
              </a:lnSpc>
              <a:spcBef>
                <a:spcPts val="0"/>
              </a:spcBef>
              <a:buNone/>
            </a:pPr>
            <a:r>
              <a:rPr lang="fr-FR" sz="4400" dirty="0" smtClean="0">
                <a:latin typeface="Times New Roman" panose="02020603050405020304" pitchFamily="18" charset="0"/>
                <a:cs typeface="Times New Roman" panose="02020603050405020304" pitchFamily="18" charset="0"/>
                <a:sym typeface="Wingdings" panose="05000000000000000000" pitchFamily="2" charset="2"/>
              </a:rPr>
              <a:t></a:t>
            </a:r>
            <a:r>
              <a:rPr lang="fr-FR" sz="4400" dirty="0" smtClean="0">
                <a:latin typeface="Times New Roman" panose="02020603050405020304" pitchFamily="18" charset="0"/>
                <a:cs typeface="Times New Roman" panose="02020603050405020304" pitchFamily="18" charset="0"/>
              </a:rPr>
              <a:t>Liberté protégée </a:t>
            </a:r>
            <a:r>
              <a:rPr lang="fr-FR" sz="4400" dirty="0">
                <a:latin typeface="Times New Roman" panose="02020603050405020304" pitchFamily="18" charset="0"/>
                <a:cs typeface="Times New Roman" panose="02020603050405020304" pitchFamily="18" charset="0"/>
              </a:rPr>
              <a:t>par le Code pénal qui érige en délit le non-respect de la volonté du </a:t>
            </a:r>
            <a:r>
              <a:rPr lang="fr-FR" sz="4400" dirty="0" smtClean="0">
                <a:latin typeface="Times New Roman" panose="02020603050405020304" pitchFamily="18" charset="0"/>
                <a:cs typeface="Times New Roman" panose="02020603050405020304" pitchFamily="18" charset="0"/>
              </a:rPr>
              <a:t>défunt (Article 433-21-1 du Code pénal).</a:t>
            </a:r>
          </a:p>
        </p:txBody>
      </p:sp>
    </p:spTree>
    <p:extLst>
      <p:ext uri="{BB962C8B-B14F-4D97-AF65-F5344CB8AC3E}">
        <p14:creationId xmlns:p14="http://schemas.microsoft.com/office/powerpoint/2010/main" val="420552532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6344"/>
            <a:ext cx="12192000" cy="1441509"/>
          </a:xfrm>
          <a:solidFill>
            <a:schemeClr val="accent1">
              <a:lumMod val="60000"/>
              <a:lumOff val="40000"/>
            </a:schemeClr>
          </a:solidFill>
        </p:spPr>
        <p:txBody>
          <a:bodyPr>
            <a:normAutofit/>
          </a:bodyPr>
          <a:lstStyle/>
          <a:p>
            <a:pPr algn="ctr"/>
            <a:r>
              <a:rPr lang="fr-FR" sz="3600" b="1" dirty="0" smtClean="0">
                <a:latin typeface="Times New Roman" panose="02020603050405020304" pitchFamily="18" charset="0"/>
                <a:cs typeface="Times New Roman" panose="02020603050405020304" pitchFamily="18" charset="0"/>
              </a:rPr>
              <a:t>I- L’ancrage du corps mort dans le droit des personnes</a:t>
            </a:r>
            <a:endParaRPr lang="fr-FR" sz="3600"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246906" y="1766174"/>
            <a:ext cx="10917945" cy="5091826"/>
          </a:xfrm>
        </p:spPr>
        <p:txBody>
          <a:bodyPr>
            <a:normAutofit/>
          </a:bodyPr>
          <a:lstStyle/>
          <a:p>
            <a:pPr marL="1163638" lvl="3" indent="-342900" algn="just" defTabSz="901700">
              <a:lnSpc>
                <a:spcPct val="100000"/>
              </a:lnSpc>
              <a:spcBef>
                <a:spcPts val="0"/>
              </a:spcBef>
            </a:pPr>
            <a:r>
              <a:rPr lang="fr-FR" sz="2400" u="sng" dirty="0" smtClean="0">
                <a:latin typeface="Times New Roman" panose="02020603050405020304" pitchFamily="18" charset="0"/>
                <a:cs typeface="Times New Roman" panose="02020603050405020304" pitchFamily="18" charset="0"/>
              </a:rPr>
              <a:t>Don de corps à la science </a:t>
            </a:r>
            <a:r>
              <a:rPr lang="fr-FR" sz="2400" dirty="0" smtClean="0">
                <a:latin typeface="Times New Roman" panose="02020603050405020304" pitchFamily="18" charset="0"/>
                <a:cs typeface="Times New Roman" panose="02020603050405020304" pitchFamily="18" charset="0"/>
              </a:rPr>
              <a:t>: consentement doit être donné, du vivant de la personne, sous la forme olographe</a:t>
            </a:r>
          </a:p>
          <a:p>
            <a:pPr marL="820738" lvl="3" indent="0" algn="just" defTabSz="901700">
              <a:lnSpc>
                <a:spcPct val="100000"/>
              </a:lnSpc>
              <a:spcBef>
                <a:spcPts val="0"/>
              </a:spcBef>
              <a:buNone/>
            </a:pPr>
            <a:endParaRPr lang="fr-FR" sz="2400" dirty="0" smtClean="0">
              <a:latin typeface="Times New Roman" panose="02020603050405020304" pitchFamily="18" charset="0"/>
              <a:cs typeface="Times New Roman" panose="02020603050405020304" pitchFamily="18" charset="0"/>
            </a:endParaRPr>
          </a:p>
          <a:p>
            <a:pPr marL="1163638" lvl="3" indent="-342900" algn="just" defTabSz="901700">
              <a:lnSpc>
                <a:spcPct val="100000"/>
              </a:lnSpc>
              <a:spcBef>
                <a:spcPts val="0"/>
              </a:spcBef>
            </a:pPr>
            <a:r>
              <a:rPr lang="fr-FR" sz="2400" u="sng" dirty="0" smtClean="0">
                <a:latin typeface="Times New Roman" panose="02020603050405020304" pitchFamily="18" charset="0"/>
                <a:cs typeface="Times New Roman" panose="02020603050405020304" pitchFamily="18" charset="0"/>
              </a:rPr>
              <a:t>Don d’organes </a:t>
            </a:r>
            <a:r>
              <a:rPr lang="fr-FR" sz="2400" dirty="0" smtClean="0">
                <a:latin typeface="Times New Roman" panose="02020603050405020304" pitchFamily="18" charset="0"/>
                <a:cs typeface="Times New Roman" panose="02020603050405020304" pitchFamily="18" charset="0"/>
              </a:rPr>
              <a:t>: le consentement est ici présumé mais l’article 1232-1 du Code de la santé publique permet toutefois </a:t>
            </a:r>
            <a:r>
              <a:rPr lang="fr-FR" sz="2400" dirty="0">
                <a:latin typeface="Times New Roman" panose="02020603050405020304" pitchFamily="18" charset="0"/>
                <a:cs typeface="Times New Roman" panose="02020603050405020304" pitchFamily="18" charset="0"/>
              </a:rPr>
              <a:t>à une personne de s’opposer de son vivant à un tel consentement</a:t>
            </a:r>
            <a:r>
              <a:rPr lang="fr-FR" sz="2400" dirty="0" smtClean="0">
                <a:latin typeface="Times New Roman" panose="02020603050405020304" pitchFamily="18" charset="0"/>
                <a:cs typeface="Times New Roman" panose="02020603050405020304" pitchFamily="18" charset="0"/>
              </a:rPr>
              <a:t>.</a:t>
            </a:r>
          </a:p>
          <a:p>
            <a:pPr marL="820738" lvl="3" indent="0" algn="just" defTabSz="901700">
              <a:lnSpc>
                <a:spcPct val="100000"/>
              </a:lnSpc>
              <a:spcBef>
                <a:spcPts val="0"/>
              </a:spcBef>
              <a:buNone/>
            </a:pPr>
            <a:endParaRPr lang="fr-FR" sz="2400" dirty="0">
              <a:latin typeface="Times New Roman" panose="02020603050405020304" pitchFamily="18" charset="0"/>
              <a:cs typeface="Times New Roman" panose="02020603050405020304" pitchFamily="18" charset="0"/>
            </a:endParaRPr>
          </a:p>
          <a:p>
            <a:pPr marL="1163638" lvl="3" indent="-342900" algn="just" defTabSz="901700">
              <a:lnSpc>
                <a:spcPct val="100000"/>
              </a:lnSpc>
              <a:spcBef>
                <a:spcPts val="0"/>
              </a:spcBef>
            </a:pPr>
            <a:r>
              <a:rPr lang="fr-FR" sz="2400" u="sng" dirty="0" smtClean="0">
                <a:latin typeface="Times New Roman" panose="02020603050405020304" pitchFamily="18" charset="0"/>
                <a:cs typeface="Times New Roman" panose="02020603050405020304" pitchFamily="18" charset="0"/>
              </a:rPr>
              <a:t>Prélèvements </a:t>
            </a:r>
            <a:r>
              <a:rPr lang="fr-FR" sz="2400" u="sng" dirty="0">
                <a:latin typeface="Times New Roman" panose="02020603050405020304" pitchFamily="18" charset="0"/>
                <a:cs typeface="Times New Roman" panose="02020603050405020304" pitchFamily="18" charset="0"/>
              </a:rPr>
              <a:t>post mortem </a:t>
            </a:r>
            <a:r>
              <a:rPr lang="fr-FR" sz="2400" dirty="0">
                <a:latin typeface="Times New Roman" panose="02020603050405020304" pitchFamily="18" charset="0"/>
                <a:cs typeface="Times New Roman" panose="02020603050405020304" pitchFamily="18" charset="0"/>
              </a:rPr>
              <a:t>: Article16-11 du Code civil selon lequel: « </a:t>
            </a:r>
            <a:r>
              <a:rPr lang="fr-FR" sz="2400" i="1" dirty="0">
                <a:latin typeface="Times New Roman" panose="02020603050405020304" pitchFamily="18" charset="0"/>
                <a:cs typeface="Times New Roman" panose="02020603050405020304" pitchFamily="18" charset="0"/>
              </a:rPr>
              <a:t>Le consentement de l'intéressé doit être préalablement et expressément recueilli. Sauf accord exprès de la personne manifesté de son vivant, aucune identification par empreintes génétiques ne peut être réalisée après sa mort</a:t>
            </a:r>
            <a:r>
              <a:rPr lang="fr-FR" sz="2400" dirty="0">
                <a:latin typeface="Times New Roman" panose="02020603050405020304" pitchFamily="18" charset="0"/>
                <a:cs typeface="Times New Roman" panose="02020603050405020304" pitchFamily="18" charset="0"/>
              </a:rPr>
              <a:t>. »</a:t>
            </a:r>
          </a:p>
          <a:p>
            <a:pPr marL="1163638" lvl="3" indent="-342900" defTabSz="901700">
              <a:lnSpc>
                <a:spcPct val="100000"/>
              </a:lnSpc>
              <a:spcBef>
                <a:spcPts val="0"/>
              </a:spcBef>
            </a:pPr>
            <a:endParaRPr lang="fr-FR" sz="2400" dirty="0">
              <a:latin typeface="Times New Roman" panose="02020603050405020304" pitchFamily="18" charset="0"/>
              <a:cs typeface="Times New Roman" panose="02020603050405020304" pitchFamily="18" charset="0"/>
            </a:endParaRPr>
          </a:p>
          <a:p>
            <a:pPr marL="1163638" lvl="3" indent="-342900" defTabSz="901700">
              <a:lnSpc>
                <a:spcPct val="100000"/>
              </a:lnSpc>
              <a:spcBef>
                <a:spcPts val="0"/>
              </a:spcBef>
            </a:pPr>
            <a:r>
              <a:rPr lang="fr-FR" sz="2200" u="sng" dirty="0" smtClean="0">
                <a:latin typeface="Times New Roman" panose="02020603050405020304" pitchFamily="18" charset="0"/>
                <a:cs typeface="Times New Roman" panose="02020603050405020304" pitchFamily="18" charset="0"/>
              </a:rPr>
              <a:t>Destination des cendres </a:t>
            </a:r>
            <a:r>
              <a:rPr lang="fr-FR" sz="2200" dirty="0" smtClean="0">
                <a:latin typeface="Times New Roman" panose="02020603050405020304" pitchFamily="18" charset="0"/>
                <a:cs typeface="Times New Roman" panose="02020603050405020304" pitchFamily="18" charset="0"/>
              </a:rPr>
              <a:t>?</a:t>
            </a:r>
            <a:endParaRPr lang="fr-FR" sz="2200" dirty="0">
              <a:latin typeface="Times New Roman" panose="02020603050405020304" pitchFamily="18" charset="0"/>
              <a:cs typeface="Times New Roman" panose="02020603050405020304" pitchFamily="18" charset="0"/>
            </a:endParaRPr>
          </a:p>
          <a:p>
            <a:pPr marL="363538" lvl="2" indent="12700" defTabSz="901700">
              <a:lnSpc>
                <a:spcPct val="100000"/>
              </a:lnSpc>
              <a:spcBef>
                <a:spcPts val="0"/>
              </a:spcBef>
              <a:buNone/>
            </a:pPr>
            <a:endParaRPr lang="fr-FR" sz="2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836957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6344"/>
            <a:ext cx="12192000" cy="1156997"/>
          </a:xfrm>
          <a:solidFill>
            <a:schemeClr val="accent1">
              <a:lumMod val="60000"/>
              <a:lumOff val="40000"/>
            </a:schemeClr>
          </a:solidFill>
        </p:spPr>
        <p:txBody>
          <a:bodyPr>
            <a:normAutofit/>
          </a:bodyPr>
          <a:lstStyle/>
          <a:p>
            <a:pPr algn="ctr"/>
            <a:r>
              <a:rPr lang="fr-FR" sz="3600" b="1" dirty="0" smtClean="0">
                <a:latin typeface="Times New Roman" panose="02020603050405020304" pitchFamily="18" charset="0"/>
                <a:cs typeface="Times New Roman" panose="02020603050405020304" pitchFamily="18" charset="0"/>
              </a:rPr>
              <a:t>I- L’ancrage du corps mort dans le droit des personnes</a:t>
            </a:r>
            <a:endParaRPr lang="fr-FR" sz="3600"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246906" y="1331259"/>
            <a:ext cx="10917945" cy="5634318"/>
          </a:xfrm>
        </p:spPr>
        <p:txBody>
          <a:bodyPr>
            <a:normAutofit/>
          </a:bodyPr>
          <a:lstStyle/>
          <a:p>
            <a:pPr marL="363538" lvl="2" indent="12700" defTabSz="901700">
              <a:lnSpc>
                <a:spcPct val="100000"/>
              </a:lnSpc>
              <a:spcBef>
                <a:spcPts val="0"/>
              </a:spcBef>
              <a:buNone/>
            </a:pPr>
            <a:r>
              <a:rPr lang="fr-FR" sz="2400" u="sng" dirty="0" smtClean="0">
                <a:latin typeface="Times New Roman" panose="02020603050405020304" pitchFamily="18" charset="0"/>
                <a:cs typeface="Times New Roman" panose="02020603050405020304" pitchFamily="18" charset="0"/>
              </a:rPr>
              <a:t>B- Le corps mort en tant que prolongement de la personne humaine</a:t>
            </a:r>
          </a:p>
          <a:p>
            <a:pPr marL="363538" lvl="2" indent="12700" defTabSz="901700">
              <a:lnSpc>
                <a:spcPct val="100000"/>
              </a:lnSpc>
              <a:spcBef>
                <a:spcPts val="0"/>
              </a:spcBef>
              <a:buNone/>
            </a:pPr>
            <a:endParaRPr lang="fr-FR" sz="2400" dirty="0">
              <a:latin typeface="Times New Roman" panose="02020603050405020304" pitchFamily="18" charset="0"/>
              <a:cs typeface="Times New Roman" panose="02020603050405020304" pitchFamily="18" charset="0"/>
            </a:endParaRPr>
          </a:p>
          <a:p>
            <a:pPr marL="363538" lvl="2" indent="12700" defTabSz="901700">
              <a:lnSpc>
                <a:spcPct val="100000"/>
              </a:lnSpc>
              <a:spcBef>
                <a:spcPts val="0"/>
              </a:spcBef>
              <a:buNone/>
            </a:pPr>
            <a:r>
              <a:rPr lang="fr-FR" sz="2400" dirty="0" smtClean="0">
                <a:latin typeface="Times New Roman" panose="02020603050405020304" pitchFamily="18" charset="0"/>
                <a:cs typeface="Times New Roman" panose="02020603050405020304" pitchFamily="18" charset="0"/>
              </a:rPr>
              <a:t>	1) </a:t>
            </a:r>
            <a:r>
              <a:rPr lang="fr-FR" sz="2400" u="sng" dirty="0" smtClean="0">
                <a:latin typeface="Times New Roman" panose="02020603050405020304" pitchFamily="18" charset="0"/>
                <a:cs typeface="Times New Roman" panose="02020603050405020304" pitchFamily="18" charset="0"/>
              </a:rPr>
              <a:t>En droit pénal </a:t>
            </a:r>
          </a:p>
          <a:p>
            <a:pPr marL="363538" lvl="2" indent="12700" defTabSz="901700">
              <a:lnSpc>
                <a:spcPct val="100000"/>
              </a:lnSpc>
              <a:spcBef>
                <a:spcPts val="0"/>
              </a:spcBef>
              <a:buNone/>
            </a:pPr>
            <a:endParaRPr lang="fr-FR" sz="2400" i="1" u="sng" dirty="0" smtClean="0">
              <a:latin typeface="Times New Roman" panose="02020603050405020304" pitchFamily="18" charset="0"/>
              <a:cs typeface="Times New Roman" panose="02020603050405020304" pitchFamily="18" charset="0"/>
            </a:endParaRPr>
          </a:p>
          <a:p>
            <a:r>
              <a:rPr lang="fr-FR" sz="2400" dirty="0">
                <a:latin typeface="Times New Roman" panose="02020603050405020304" pitchFamily="18" charset="0"/>
                <a:cs typeface="Times New Roman" panose="02020603050405020304" pitchFamily="18" charset="0"/>
                <a:sym typeface="Wingdings" panose="05000000000000000000" pitchFamily="2" charset="2"/>
              </a:rPr>
              <a:t></a:t>
            </a:r>
            <a:r>
              <a:rPr lang="fr-FR" sz="2400" dirty="0">
                <a:latin typeface="Times New Roman" panose="02020603050405020304" pitchFamily="18" charset="0"/>
                <a:cs typeface="Times New Roman" panose="02020603050405020304" pitchFamily="18" charset="0"/>
              </a:rPr>
              <a:t>Article 225-17</a:t>
            </a:r>
          </a:p>
          <a:p>
            <a:r>
              <a:rPr lang="fr-FR" sz="2400" i="1" dirty="0">
                <a:latin typeface="Times New Roman" panose="02020603050405020304" pitchFamily="18" charset="0"/>
                <a:cs typeface="Times New Roman" panose="02020603050405020304" pitchFamily="18" charset="0"/>
              </a:rPr>
              <a:t>Toute atteinte à l'intégrité du cadavre, par quelque moyen que ce soit, est punie d'un an d'emprisonnement et de 15000 euros d'amende. </a:t>
            </a:r>
            <a:endParaRPr lang="fr-FR" sz="2400" dirty="0">
              <a:latin typeface="Times New Roman" panose="02020603050405020304" pitchFamily="18" charset="0"/>
              <a:cs typeface="Times New Roman" panose="02020603050405020304" pitchFamily="18" charset="0"/>
            </a:endParaRPr>
          </a:p>
          <a:p>
            <a:r>
              <a:rPr lang="fr-FR" sz="2400" i="1" dirty="0">
                <a:latin typeface="Times New Roman" panose="02020603050405020304" pitchFamily="18" charset="0"/>
                <a:cs typeface="Times New Roman" panose="02020603050405020304" pitchFamily="18" charset="0"/>
              </a:rPr>
              <a:t>La violation ou la profanation, par quelque moyen que ce soit, de tombeaux, de sépultures, d'urnes cinéraires ou de monuments édifiés à la mémoire des morts est punie d'un an d'emprisonnement et de 15000 euros d'amende. </a:t>
            </a:r>
            <a:endParaRPr lang="fr-FR" sz="2400" dirty="0">
              <a:latin typeface="Times New Roman" panose="02020603050405020304" pitchFamily="18" charset="0"/>
              <a:cs typeface="Times New Roman" panose="02020603050405020304" pitchFamily="18" charset="0"/>
            </a:endParaRPr>
          </a:p>
          <a:p>
            <a:r>
              <a:rPr lang="fr-FR" sz="2400" i="1" dirty="0">
                <a:latin typeface="Times New Roman" panose="02020603050405020304" pitchFamily="18" charset="0"/>
                <a:cs typeface="Times New Roman" panose="02020603050405020304" pitchFamily="18" charset="0"/>
              </a:rPr>
              <a:t>La peine est portée à deux ans d'emprisonnement et à 30000 euros d'amende lorsque les infractions définies à l'alinéa précédent ont été accompagnées d'atteinte à l'intégrité du cadavre.</a:t>
            </a:r>
            <a:endParaRPr lang="fr-FR" sz="2400" dirty="0">
              <a:latin typeface="Times New Roman" panose="02020603050405020304" pitchFamily="18" charset="0"/>
              <a:cs typeface="Times New Roman" panose="02020603050405020304" pitchFamily="18" charset="0"/>
            </a:endParaRPr>
          </a:p>
          <a:p>
            <a:pPr marL="363538" lvl="2" indent="12700" defTabSz="901700">
              <a:lnSpc>
                <a:spcPct val="100000"/>
              </a:lnSpc>
              <a:spcBef>
                <a:spcPts val="0"/>
              </a:spcBef>
              <a:buNone/>
            </a:pPr>
            <a:endParaRPr lang="fr-FR" sz="2200" i="1" dirty="0">
              <a:latin typeface="Times New Roman" panose="02020603050405020304" pitchFamily="18" charset="0"/>
              <a:cs typeface="Times New Roman" panose="02020603050405020304" pitchFamily="18" charset="0"/>
            </a:endParaRPr>
          </a:p>
          <a:p>
            <a:pPr marL="363538" lvl="2" indent="12700" defTabSz="901700">
              <a:lnSpc>
                <a:spcPct val="100000"/>
              </a:lnSpc>
              <a:spcBef>
                <a:spcPts val="0"/>
              </a:spcBef>
              <a:buNone/>
            </a:pPr>
            <a:endParaRPr lang="fr-FR" sz="2200" i="1" dirty="0">
              <a:latin typeface="Times New Roman" panose="02020603050405020304" pitchFamily="18" charset="0"/>
              <a:cs typeface="Times New Roman" panose="02020603050405020304" pitchFamily="18" charset="0"/>
            </a:endParaRPr>
          </a:p>
          <a:p>
            <a:pPr marL="363538" lvl="2" indent="12700" defTabSz="901700">
              <a:lnSpc>
                <a:spcPct val="100000"/>
              </a:lnSpc>
              <a:spcBef>
                <a:spcPts val="0"/>
              </a:spcBef>
              <a:buNone/>
            </a:pPr>
            <a:endParaRPr lang="fr-FR" sz="2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72277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4768</TotalTime>
  <Words>1002</Words>
  <Application>Microsoft Macintosh PowerPoint</Application>
  <PresentationFormat>Personnalisé</PresentationFormat>
  <Paragraphs>180</Paragraphs>
  <Slides>16</Slides>
  <Notes>1</Notes>
  <HiddenSlides>0</HiddenSlides>
  <MMClips>0</MMClips>
  <ScaleCrop>false</ScaleCrop>
  <HeadingPairs>
    <vt:vector size="4" baseType="variant">
      <vt:variant>
        <vt:lpstr>Thème</vt:lpstr>
      </vt:variant>
      <vt:variant>
        <vt:i4>2</vt:i4>
      </vt:variant>
      <vt:variant>
        <vt:lpstr>Titres des diapositives</vt:lpstr>
      </vt:variant>
      <vt:variant>
        <vt:i4>16</vt:i4>
      </vt:variant>
    </vt:vector>
  </HeadingPairs>
  <TitlesOfParts>
    <vt:vector size="18" baseType="lpstr">
      <vt:lpstr>Thème Office</vt:lpstr>
      <vt:lpstr>1_Thème Office</vt:lpstr>
      <vt:lpstr>Présentation PowerPoint</vt:lpstr>
      <vt:lpstr>Introduction</vt:lpstr>
      <vt:lpstr>Introduction</vt:lpstr>
      <vt:lpstr>Introduction</vt:lpstr>
      <vt:lpstr>Plan</vt:lpstr>
      <vt:lpstr>I- L’ancrage du corps mort dans le droit des personnes</vt:lpstr>
      <vt:lpstr>I- L’ancrage du corps mort dans le droit des personnes</vt:lpstr>
      <vt:lpstr>I- L’ancrage du corps mort dans le droit des personnes</vt:lpstr>
      <vt:lpstr>I- L’ancrage du corps mort dans le droit des personnes</vt:lpstr>
      <vt:lpstr>I- L’ancrage du corps mort dans le droit des personnes</vt:lpstr>
      <vt:lpstr>I- L’ancrage du corps mort dans le droit des personnes</vt:lpstr>
      <vt:lpstr>II- L’ancrage du corps mort dans le droit des biens</vt:lpstr>
      <vt:lpstr>II- L’ancrage du corps mort dans le droit des biens</vt:lpstr>
      <vt:lpstr>II- L’ancrage du corps mort dans le droit des biens</vt:lpstr>
      <vt:lpstr>II- L’ancrage du corps mort dans le droit des biens</vt:lpstr>
      <vt:lpstr>II- L’ancrage du corps mort dans le droit des biens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Pré-rentrée L1 Droit</dc:title>
  <dc:creator>berengere gleize</dc:creator>
  <cp:lastModifiedBy>Hélène ALCARAS</cp:lastModifiedBy>
  <cp:revision>55</cp:revision>
  <dcterms:created xsi:type="dcterms:W3CDTF">2016-09-06T12:17:15Z</dcterms:created>
  <dcterms:modified xsi:type="dcterms:W3CDTF">2018-02-03T11:10:45Z</dcterms:modified>
</cp:coreProperties>
</file>