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0080625" cy="7559675"/>
  <p:notesSz cx="7559675" cy="10691813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912" y="-64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texte-titre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texte-titre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504000" y="-25560"/>
            <a:ext cx="9070560" cy="293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0" y="5807880"/>
            <a:ext cx="10078920" cy="177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6600" b="1" strike="noStrike" spc="-1">
                <a:solidFill>
                  <a:srgbClr val="6666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Droid Sans"/>
              </a:rPr>
              <a:t>"Él</a:t>
            </a:r>
            <a:r>
              <a:rPr lang="fr-FR" sz="6600" b="1" strike="noStrike" spc="-1">
                <a:solidFill>
                  <a:srgbClr val="6666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itaire pour tous !</a:t>
            </a:r>
            <a:r>
              <a:rPr lang="fr-FR" sz="6600" b="1" strike="noStrike" spc="-1">
                <a:solidFill>
                  <a:srgbClr val="6666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Droid Sans"/>
              </a:rPr>
              <a:t>"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5400" b="1" strike="noStrike" spc="-1">
                <a:solidFill>
                  <a:srgbClr val="6666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Droid Sans"/>
              </a:rPr>
              <a:t>(Antoine Vitez)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8" name="Image 77"/>
          <p:cNvPicPr/>
          <p:nvPr/>
        </p:nvPicPr>
        <p:blipFill>
          <a:blip r:embed="rId2"/>
          <a:stretch/>
        </p:blipFill>
        <p:spPr>
          <a:xfrm>
            <a:off x="1815120" y="0"/>
            <a:ext cx="6524280" cy="5686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xmlns:p14="http://schemas.microsoft.com/office/powerpoint/2010/main" spd="med" advTm="12000">
    <p:push dir="d"/>
  </p:transition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144000" y="925920"/>
            <a:ext cx="9862920" cy="648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fr-FR" sz="60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DejaVu Sans"/>
              </a:rPr>
              <a:t>Don et gratuité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5400" b="0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DejaVu Sans"/>
              </a:rPr>
              <a:t>Échapper autant que possible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54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➪</a:t>
            </a:r>
            <a:r>
              <a:rPr lang="fr-FR" sz="54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</a:t>
            </a:r>
            <a:r>
              <a:rPr lang="fr-FR" sz="5400" b="0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aux logiques marchandes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54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➪</a:t>
            </a:r>
            <a:r>
              <a:rPr lang="fr-FR" sz="54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</a:t>
            </a:r>
            <a:r>
              <a:rPr lang="fr-FR" sz="5400" b="0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aux instrumentalisations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54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➪</a:t>
            </a:r>
            <a:r>
              <a:rPr lang="fr-FR" sz="54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</a:t>
            </a:r>
            <a:r>
              <a:rPr lang="fr-FR" sz="5400" b="0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aux logiques utilitaristes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15840" y="-25200"/>
            <a:ext cx="10063080" cy="124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6600" b="1" strike="noStrike" spc="-1">
                <a:solidFill>
                  <a:srgbClr val="0084D1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Micro Hei"/>
              </a:rPr>
              <a:t>Valeurs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3" name="Image 112"/>
          <p:cNvPicPr/>
          <p:nvPr/>
        </p:nvPicPr>
        <p:blipFill>
          <a:blip r:embed="rId2"/>
          <a:stretch/>
        </p:blipFill>
        <p:spPr>
          <a:xfrm>
            <a:off x="720" y="-24840"/>
            <a:ext cx="1188720" cy="1036080"/>
          </a:xfrm>
          <a:prstGeom prst="rect">
            <a:avLst/>
          </a:prstGeom>
          <a:ln>
            <a:noFill/>
          </a:ln>
        </p:spPr>
      </p:pic>
      <p:pic>
        <p:nvPicPr>
          <p:cNvPr id="114" name="Image 113"/>
          <p:cNvPicPr/>
          <p:nvPr/>
        </p:nvPicPr>
        <p:blipFill>
          <a:blip r:embed="rId2"/>
          <a:stretch/>
        </p:blipFill>
        <p:spPr>
          <a:xfrm>
            <a:off x="8928000" y="0"/>
            <a:ext cx="1188720" cy="1036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xmlns:p14="http://schemas.microsoft.com/office/powerpoint/2010/main" spd="med" advTm="12000">
    <p:fade/>
  </p:transition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144000" y="878400"/>
            <a:ext cx="9862920" cy="658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fr-FR" sz="60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DejaVu Sans"/>
              </a:rPr>
              <a:t>Don et gratuité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5400" b="0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➪</a:t>
            </a:r>
            <a:r>
              <a:rPr lang="fr-FR" sz="5400" b="0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</a:t>
            </a:r>
            <a:r>
              <a:rPr lang="fr-FR" sz="4800" b="0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Créer des échanges et    		  des rencontres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4800" b="0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➪</a:t>
            </a:r>
            <a:r>
              <a:rPr lang="fr-FR" sz="4800" b="0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Liens de réciprocité et de 				 partenariat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4800" b="0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➪</a:t>
            </a:r>
            <a:r>
              <a:rPr lang="fr-FR" sz="4800" b="0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Ambiance amicale,    						  bienveillante et conviviale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15840" y="-25200"/>
            <a:ext cx="10063080" cy="124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6600" b="1" strike="noStrike" spc="-1">
                <a:solidFill>
                  <a:srgbClr val="0084D1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Micro Hei"/>
              </a:rPr>
              <a:t>Valeurs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7" name="Image 116"/>
          <p:cNvPicPr/>
          <p:nvPr/>
        </p:nvPicPr>
        <p:blipFill>
          <a:blip r:embed="rId2"/>
          <a:stretch/>
        </p:blipFill>
        <p:spPr>
          <a:xfrm>
            <a:off x="720" y="-24840"/>
            <a:ext cx="1188720" cy="1036080"/>
          </a:xfrm>
          <a:prstGeom prst="rect">
            <a:avLst/>
          </a:prstGeom>
          <a:ln>
            <a:noFill/>
          </a:ln>
        </p:spPr>
      </p:pic>
      <p:pic>
        <p:nvPicPr>
          <p:cNvPr id="118" name="Image 117"/>
          <p:cNvPicPr/>
          <p:nvPr/>
        </p:nvPicPr>
        <p:blipFill>
          <a:blip r:embed="rId2"/>
          <a:stretch/>
        </p:blipFill>
        <p:spPr>
          <a:xfrm>
            <a:off x="8928000" y="0"/>
            <a:ext cx="1188720" cy="1036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xmlns:p14="http://schemas.microsoft.com/office/powerpoint/2010/main" spd="med" advTm="12000">
    <p:fade/>
  </p:transition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0" y="792000"/>
            <a:ext cx="10006920" cy="683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fr-FR" sz="54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DejaVu Sans"/>
              </a:rPr>
              <a:t>Une UP animée par une association indépendante et non-subventionnée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54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➪ </a:t>
            </a:r>
            <a:r>
              <a:rPr lang="fr-FR" sz="4800" b="0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Bénévolat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48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➪ </a:t>
            </a:r>
            <a:r>
              <a:rPr lang="fr-FR" sz="4800" b="0" strike="noStrike" spc="-162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Accueil et hébergement     				     gracieux par l'Université 					     d'Avignon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15840" y="-25200"/>
            <a:ext cx="10063080" cy="1032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6600" b="1" strike="noStrike" spc="-1">
                <a:solidFill>
                  <a:srgbClr val="0084D1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Micro Hei"/>
              </a:rPr>
              <a:t>Valeurs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1" name="Image 120"/>
          <p:cNvPicPr/>
          <p:nvPr/>
        </p:nvPicPr>
        <p:blipFill>
          <a:blip r:embed="rId2"/>
          <a:stretch/>
        </p:blipFill>
        <p:spPr>
          <a:xfrm>
            <a:off x="1080" y="-24480"/>
            <a:ext cx="1188720" cy="1036080"/>
          </a:xfrm>
          <a:prstGeom prst="rect">
            <a:avLst/>
          </a:prstGeom>
          <a:ln>
            <a:noFill/>
          </a:ln>
        </p:spPr>
      </p:pic>
      <p:pic>
        <p:nvPicPr>
          <p:cNvPr id="122" name="Image 121"/>
          <p:cNvPicPr/>
          <p:nvPr/>
        </p:nvPicPr>
        <p:blipFill>
          <a:blip r:embed="rId2"/>
          <a:stretch/>
        </p:blipFill>
        <p:spPr>
          <a:xfrm>
            <a:off x="8890200" y="0"/>
            <a:ext cx="1188720" cy="1036080"/>
          </a:xfrm>
          <a:prstGeom prst="rect">
            <a:avLst/>
          </a:prstGeom>
          <a:ln>
            <a:noFill/>
          </a:ln>
        </p:spPr>
      </p:pic>
      <p:pic>
        <p:nvPicPr>
          <p:cNvPr id="123" name="Image 122"/>
          <p:cNvPicPr/>
          <p:nvPr/>
        </p:nvPicPr>
        <p:blipFill>
          <a:blip r:embed="rId3"/>
          <a:stretch/>
        </p:blipFill>
        <p:spPr>
          <a:xfrm>
            <a:off x="7994160" y="3888000"/>
            <a:ext cx="2084760" cy="3697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xmlns:p14="http://schemas.microsoft.com/office/powerpoint/2010/main" spd="med" advTm="12000">
    <p:fade/>
  </p:transition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0" y="979200"/>
            <a:ext cx="10006920" cy="660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fr-FR" sz="60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DejaVu Sans"/>
              </a:rPr>
              <a:t>Libre accès pour tous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4800" b="0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DejaVu Sans"/>
              </a:rPr>
              <a:t>Chacun est libre de venir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48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  ➪</a:t>
            </a:r>
            <a:r>
              <a:rPr lang="fr-FR" sz="4800" b="0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sans inscription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48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  ➪</a:t>
            </a:r>
            <a:r>
              <a:rPr lang="fr-FR" sz="4800" b="0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sans adhésion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48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  ➪</a:t>
            </a:r>
            <a:r>
              <a:rPr lang="fr-FR" sz="4800" b="0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sans condition de diplôme		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48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  ➪</a:t>
            </a:r>
            <a:r>
              <a:rPr lang="fr-FR" sz="4800" b="0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sans condition d'âge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CustomShape 2"/>
          <p:cNvSpPr/>
          <p:nvPr/>
        </p:nvSpPr>
        <p:spPr>
          <a:xfrm>
            <a:off x="15840" y="-25200"/>
            <a:ext cx="10063080" cy="124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6600" b="1" strike="noStrike" spc="-1">
                <a:solidFill>
                  <a:srgbClr val="0084D1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Micro Hei"/>
              </a:rPr>
              <a:t>Valeurs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6" name="Image 125"/>
          <p:cNvPicPr/>
          <p:nvPr/>
        </p:nvPicPr>
        <p:blipFill>
          <a:blip r:embed="rId2"/>
          <a:stretch/>
        </p:blipFill>
        <p:spPr>
          <a:xfrm>
            <a:off x="1440" y="-24120"/>
            <a:ext cx="1188720" cy="1036080"/>
          </a:xfrm>
          <a:prstGeom prst="rect">
            <a:avLst/>
          </a:prstGeom>
          <a:ln>
            <a:noFill/>
          </a:ln>
        </p:spPr>
      </p:pic>
      <p:pic>
        <p:nvPicPr>
          <p:cNvPr id="127" name="Image 126"/>
          <p:cNvPicPr/>
          <p:nvPr/>
        </p:nvPicPr>
        <p:blipFill>
          <a:blip r:embed="rId2"/>
          <a:stretch/>
        </p:blipFill>
        <p:spPr>
          <a:xfrm>
            <a:off x="8890200" y="-25200"/>
            <a:ext cx="1188720" cy="1036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xmlns:p14="http://schemas.microsoft.com/office/powerpoint/2010/main" spd="med" advTm="12000">
    <p:fade/>
  </p:transition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144000" y="870480"/>
            <a:ext cx="9862920" cy="675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fr-FR" sz="60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DejaVu Sans"/>
              </a:rPr>
              <a:t>Le respect de tous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5400" b="0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DejaVu Sans"/>
              </a:rPr>
              <a:t>Intervenants, auditeurs,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5400" b="0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DejaVu Sans"/>
              </a:rPr>
              <a:t>chacun est libre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54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  ➪</a:t>
            </a:r>
            <a:r>
              <a:rPr lang="fr-FR" sz="54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</a:t>
            </a:r>
            <a:r>
              <a:rPr lang="fr-FR" sz="4800" b="0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d'être ce qu'il est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48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  ➪</a:t>
            </a:r>
            <a:r>
              <a:rPr lang="fr-FR" sz="48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</a:t>
            </a:r>
            <a:r>
              <a:rPr lang="fr-FR" sz="4800" b="0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de penser ce qu'il pense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Micro Hei"/>
              </a:rPr>
              <a:t>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48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  ➪</a:t>
            </a:r>
            <a:r>
              <a:rPr lang="fr-FR" sz="48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</a:t>
            </a:r>
            <a:r>
              <a:rPr lang="fr-FR" sz="4800" b="0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de parler comme il parle... 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15840" y="-25200"/>
            <a:ext cx="10063080" cy="124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6600" b="1" strike="noStrike" spc="-1">
                <a:solidFill>
                  <a:srgbClr val="0084D1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Micro Hei"/>
              </a:rPr>
              <a:t>Valeurs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0" name="Image 129"/>
          <p:cNvPicPr/>
          <p:nvPr/>
        </p:nvPicPr>
        <p:blipFill>
          <a:blip r:embed="rId2"/>
          <a:stretch/>
        </p:blipFill>
        <p:spPr>
          <a:xfrm>
            <a:off x="1800" y="-23760"/>
            <a:ext cx="1188720" cy="1036080"/>
          </a:xfrm>
          <a:prstGeom prst="rect">
            <a:avLst/>
          </a:prstGeom>
          <a:ln>
            <a:noFill/>
          </a:ln>
        </p:spPr>
      </p:pic>
      <p:pic>
        <p:nvPicPr>
          <p:cNvPr id="131" name="Image 130"/>
          <p:cNvPicPr/>
          <p:nvPr/>
        </p:nvPicPr>
        <p:blipFill>
          <a:blip r:embed="rId2"/>
          <a:stretch/>
        </p:blipFill>
        <p:spPr>
          <a:xfrm>
            <a:off x="8928000" y="0"/>
            <a:ext cx="1188720" cy="1036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xmlns:p14="http://schemas.microsoft.com/office/powerpoint/2010/main" spd="med" advTm="12000">
    <p:fade/>
  </p:transition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0" y="925920"/>
            <a:ext cx="10078920" cy="648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fr-FR" sz="60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DejaVu Sans"/>
              </a:rPr>
              <a:t>Ni prosélytisme,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60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DejaVu Sans"/>
              </a:rPr>
              <a:t>ni idéologie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54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➪</a:t>
            </a:r>
            <a:r>
              <a:rPr lang="fr-FR" sz="54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</a:t>
            </a:r>
            <a:r>
              <a:rPr lang="fr-FR" sz="5400" b="0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Liberté de pensée </a:t>
            </a:r>
            <a:r>
              <a:rPr lang="fr-FR" sz="5400" b="0" strike="noStrike" spc="-143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et 						  d'expression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5400" b="1" strike="noStrike" spc="-143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➪</a:t>
            </a:r>
            <a:r>
              <a:rPr lang="fr-FR" sz="5400" b="1" strike="noStrike" spc="-143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</a:t>
            </a:r>
            <a:r>
              <a:rPr lang="fr-FR" sz="5400" b="0" strike="noStrike" spc="-143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Respect réciproque, 							  bienveillance et tolérance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15840" y="-25200"/>
            <a:ext cx="10063080" cy="124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6600" b="1" strike="noStrike" spc="-1">
                <a:solidFill>
                  <a:srgbClr val="0084D1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Micro Hei"/>
              </a:rPr>
              <a:t>Valeurs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4" name="Image 133"/>
          <p:cNvPicPr/>
          <p:nvPr/>
        </p:nvPicPr>
        <p:blipFill>
          <a:blip r:embed="rId2"/>
          <a:stretch/>
        </p:blipFill>
        <p:spPr>
          <a:xfrm>
            <a:off x="2520" y="-23040"/>
            <a:ext cx="1188720" cy="1036080"/>
          </a:xfrm>
          <a:prstGeom prst="rect">
            <a:avLst/>
          </a:prstGeom>
          <a:ln>
            <a:noFill/>
          </a:ln>
        </p:spPr>
      </p:pic>
      <p:pic>
        <p:nvPicPr>
          <p:cNvPr id="135" name="Image 134"/>
          <p:cNvPicPr/>
          <p:nvPr/>
        </p:nvPicPr>
        <p:blipFill>
          <a:blip r:embed="rId2"/>
          <a:stretch/>
        </p:blipFill>
        <p:spPr>
          <a:xfrm>
            <a:off x="8890200" y="-25200"/>
            <a:ext cx="1188720" cy="1036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xmlns:p14="http://schemas.microsoft.com/office/powerpoint/2010/main" spd="med" advTm="12000">
    <p:fade/>
  </p:transition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0" y="925920"/>
            <a:ext cx="10078920" cy="648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fr-FR" sz="6000" b="1" i="1" strike="noStrike" spc="-92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DejaVu Sans"/>
              </a:rPr>
              <a:t>Notre but essentiel :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54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➪</a:t>
            </a:r>
            <a:r>
              <a:rPr lang="fr-FR" sz="54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</a:t>
            </a:r>
            <a:r>
              <a:rPr lang="fr-FR" sz="5400" b="0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Mettre à la portée de tous       des savoirs argumentés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54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➪</a:t>
            </a:r>
            <a:r>
              <a:rPr lang="fr-FR" sz="54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</a:t>
            </a:r>
            <a:r>
              <a:rPr lang="fr-FR" sz="5400" b="0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Partager des réflexions et        des connaissances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15840" y="-25200"/>
            <a:ext cx="10063080" cy="124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6600" b="1" strike="noStrike" spc="-1">
                <a:solidFill>
                  <a:srgbClr val="0084D1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Micro Hei"/>
              </a:rPr>
              <a:t>Objectifs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8" name="Image 137"/>
          <p:cNvPicPr/>
          <p:nvPr/>
        </p:nvPicPr>
        <p:blipFill>
          <a:blip r:embed="rId2"/>
          <a:stretch/>
        </p:blipFill>
        <p:spPr>
          <a:xfrm>
            <a:off x="2880" y="-22680"/>
            <a:ext cx="1188720" cy="1036080"/>
          </a:xfrm>
          <a:prstGeom prst="rect">
            <a:avLst/>
          </a:prstGeom>
          <a:ln>
            <a:noFill/>
          </a:ln>
        </p:spPr>
      </p:pic>
      <p:pic>
        <p:nvPicPr>
          <p:cNvPr id="139" name="Image 138"/>
          <p:cNvPicPr/>
          <p:nvPr/>
        </p:nvPicPr>
        <p:blipFill>
          <a:blip r:embed="rId2"/>
          <a:stretch/>
        </p:blipFill>
        <p:spPr>
          <a:xfrm>
            <a:off x="8890200" y="0"/>
            <a:ext cx="1188720" cy="1036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xmlns:p14="http://schemas.microsoft.com/office/powerpoint/2010/main" spd="med" advTm="12000">
    <p:fade/>
  </p:transition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0" y="144000"/>
            <a:ext cx="10078920" cy="751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5400" b="1" strike="noStrike" spc="-92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➪</a:t>
            </a:r>
            <a:r>
              <a:rPr lang="fr-FR" sz="5400" b="1" strike="noStrike" spc="-92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</a:t>
            </a:r>
            <a:r>
              <a:rPr lang="fr-FR" sz="5400" b="0" strike="noStrike" spc="-92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Nourrir le plaisir de se    				  cultiver, d'apprendre et de 			faire des rencontres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5400" b="1" strike="noStrike" spc="-92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➪</a:t>
            </a:r>
            <a:r>
              <a:rPr lang="fr-FR" sz="5400" b="1" strike="noStrike" spc="-92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</a:t>
            </a:r>
            <a:r>
              <a:rPr lang="fr-FR" sz="5400" b="0" strike="noStrike" spc="-92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Développer l'esprit critique 	et 	éveiller la curiosité autour 	d'un 	collectif engagé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15840" y="-25200"/>
            <a:ext cx="10063080" cy="124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6600" b="1" strike="noStrike" spc="-1">
                <a:solidFill>
                  <a:srgbClr val="0084D1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Micro Hei"/>
              </a:rPr>
              <a:t>Objectifs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2" name="Image 141"/>
          <p:cNvPicPr/>
          <p:nvPr/>
        </p:nvPicPr>
        <p:blipFill>
          <a:blip r:embed="rId2"/>
          <a:stretch/>
        </p:blipFill>
        <p:spPr>
          <a:xfrm>
            <a:off x="3240" y="-22320"/>
            <a:ext cx="1188720" cy="1036080"/>
          </a:xfrm>
          <a:prstGeom prst="rect">
            <a:avLst/>
          </a:prstGeom>
          <a:ln>
            <a:noFill/>
          </a:ln>
        </p:spPr>
      </p:pic>
      <p:pic>
        <p:nvPicPr>
          <p:cNvPr id="143" name="Image 142"/>
          <p:cNvPicPr/>
          <p:nvPr/>
        </p:nvPicPr>
        <p:blipFill>
          <a:blip r:embed="rId2"/>
          <a:stretch/>
        </p:blipFill>
        <p:spPr>
          <a:xfrm>
            <a:off x="8890200" y="-25200"/>
            <a:ext cx="1188720" cy="1036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xmlns:p14="http://schemas.microsoft.com/office/powerpoint/2010/main" spd="med" advTm="12000">
    <p:fade/>
  </p:transition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144000" y="792000"/>
            <a:ext cx="9862920" cy="6815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fr-FR" sz="60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Culture et esprit critique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54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➪</a:t>
            </a:r>
            <a:r>
              <a:rPr lang="fr-FR" sz="5400" b="0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Un moyen d'émancipation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54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➪</a:t>
            </a:r>
            <a:r>
              <a:rPr lang="fr-FR" sz="5400" b="0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Un facteur de lien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54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➪</a:t>
            </a:r>
            <a:r>
              <a:rPr lang="fr-FR" sz="5400" b="0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Surtout pas un privilège 			ou un marqueur social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CustomShape 2"/>
          <p:cNvSpPr/>
          <p:nvPr/>
        </p:nvSpPr>
        <p:spPr>
          <a:xfrm>
            <a:off x="15840" y="-25200"/>
            <a:ext cx="10063080" cy="124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6600" b="1" strike="noStrike" spc="-1">
                <a:solidFill>
                  <a:srgbClr val="0084D1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Micro Hei"/>
              </a:rPr>
              <a:t>Objectifs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6" name="Image 145"/>
          <p:cNvPicPr/>
          <p:nvPr/>
        </p:nvPicPr>
        <p:blipFill>
          <a:blip r:embed="rId2"/>
          <a:stretch/>
        </p:blipFill>
        <p:spPr>
          <a:xfrm>
            <a:off x="3600" y="-21960"/>
            <a:ext cx="1188720" cy="1036080"/>
          </a:xfrm>
          <a:prstGeom prst="rect">
            <a:avLst/>
          </a:prstGeom>
          <a:ln>
            <a:noFill/>
          </a:ln>
        </p:spPr>
      </p:pic>
      <p:pic>
        <p:nvPicPr>
          <p:cNvPr id="147" name="Image 146"/>
          <p:cNvPicPr/>
          <p:nvPr/>
        </p:nvPicPr>
        <p:blipFill>
          <a:blip r:embed="rId2"/>
          <a:stretch/>
        </p:blipFill>
        <p:spPr>
          <a:xfrm>
            <a:off x="8890200" y="0"/>
            <a:ext cx="1188720" cy="1036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xmlns:p14="http://schemas.microsoft.com/office/powerpoint/2010/main" spd="med" advTm="12000">
    <p:fade/>
  </p:transition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144000" y="792000"/>
            <a:ext cx="9862920" cy="6815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fr-FR" sz="60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DejaVu Sans"/>
              </a:rPr>
              <a:t>Construire un espace public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54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➪</a:t>
            </a:r>
            <a:r>
              <a:rPr lang="fr-FR" sz="54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</a:t>
            </a:r>
            <a:r>
              <a:rPr lang="fr-FR" sz="5400" b="0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de proximité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54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➪</a:t>
            </a:r>
            <a:r>
              <a:rPr lang="fr-FR" sz="54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</a:t>
            </a:r>
            <a:r>
              <a:rPr lang="fr-FR" sz="5400" b="0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de gratuité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54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➪</a:t>
            </a:r>
            <a:r>
              <a:rPr lang="fr-FR" sz="54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</a:t>
            </a:r>
            <a:r>
              <a:rPr lang="fr-FR" sz="5400" b="0" strike="noStrike" spc="-94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permettant des rencontres 		impossibles ailleurs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CustomShape 2"/>
          <p:cNvSpPr/>
          <p:nvPr/>
        </p:nvSpPr>
        <p:spPr>
          <a:xfrm>
            <a:off x="15840" y="-25200"/>
            <a:ext cx="10063080" cy="124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6600" b="1" strike="noStrike" spc="-1">
                <a:solidFill>
                  <a:srgbClr val="0084D1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Micro Hei"/>
              </a:rPr>
              <a:t>Objectifs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0" name="Image 149"/>
          <p:cNvPicPr/>
          <p:nvPr/>
        </p:nvPicPr>
        <p:blipFill>
          <a:blip r:embed="rId2"/>
          <a:stretch/>
        </p:blipFill>
        <p:spPr>
          <a:xfrm>
            <a:off x="3600" y="-21960"/>
            <a:ext cx="1188720" cy="1036080"/>
          </a:xfrm>
          <a:prstGeom prst="rect">
            <a:avLst/>
          </a:prstGeom>
          <a:ln>
            <a:noFill/>
          </a:ln>
        </p:spPr>
      </p:pic>
      <p:pic>
        <p:nvPicPr>
          <p:cNvPr id="151" name="Image 150"/>
          <p:cNvPicPr/>
          <p:nvPr/>
        </p:nvPicPr>
        <p:blipFill>
          <a:blip r:embed="rId2"/>
          <a:stretch/>
        </p:blipFill>
        <p:spPr>
          <a:xfrm>
            <a:off x="8928000" y="-25200"/>
            <a:ext cx="1188720" cy="1036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xmlns:p14="http://schemas.microsoft.com/office/powerpoint/2010/main" spd="med" advTm="12000">
    <p:fade/>
  </p:transition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15840" y="-25560"/>
            <a:ext cx="10063080" cy="124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6600" b="1" strike="noStrike" spc="-1">
                <a:solidFill>
                  <a:srgbClr val="0084D1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Fonctionnement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CustomShape 2"/>
          <p:cNvSpPr/>
          <p:nvPr/>
        </p:nvSpPr>
        <p:spPr>
          <a:xfrm>
            <a:off x="0" y="1152000"/>
            <a:ext cx="10006920" cy="653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fr-FR" sz="60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Des cours et des ateliers ouverts à tous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5400" b="1" strike="noStrike" spc="-77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➪</a:t>
            </a:r>
            <a:r>
              <a:rPr lang="fr-FR" sz="4800" b="1" strike="noStrike" spc="-77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Chaque mardi </a:t>
            </a:r>
            <a:r>
              <a:rPr lang="fr-FR" sz="4800" b="0" strike="noStrike" spc="-77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de l'année 	    		universitaire à partir de 18h30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5400" b="1" strike="noStrike" spc="-77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➪</a:t>
            </a:r>
            <a:r>
              <a:rPr lang="fr-FR" sz="4800" b="1" strike="noStrike" spc="-162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Centre Ville</a:t>
            </a:r>
            <a:r>
              <a:rPr lang="fr-FR" sz="4800" b="0" strike="noStrike" spc="-162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: </a:t>
            </a:r>
            <a:r>
              <a:rPr lang="fr-FR" sz="4400" b="0" strike="noStrike" spc="-162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Campus Hannah 							     Arendt </a:t>
            </a:r>
            <a:r>
              <a:rPr lang="fr-FR" sz="4400" b="0" strike="noStrike" spc="-162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et Maison Manon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4800" b="1" strike="noStrike" spc="-197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Agroparc</a:t>
            </a:r>
            <a:r>
              <a:rPr lang="fr-FR" sz="2000" b="0" strike="noStrike" spc="-197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</a:t>
            </a:r>
            <a:r>
              <a:rPr lang="fr-FR" sz="4800" b="0" strike="noStrike" spc="-197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:</a:t>
            </a:r>
            <a:r>
              <a:rPr lang="fr-FR" sz="2000" b="0" strike="noStrike" spc="-199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</a:t>
            </a:r>
            <a:r>
              <a:rPr lang="fr-FR" sz="4400" b="0" strike="noStrike" spc="-199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Campus Jean-Henri Fabre</a:t>
            </a:r>
            <a:r>
              <a:rPr lang="fr-FR" sz="4400" b="1" strike="noStrike" spc="-199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1" name="Image 80"/>
          <p:cNvPicPr/>
          <p:nvPr/>
        </p:nvPicPr>
        <p:blipFill>
          <a:blip r:embed="rId2"/>
          <a:stretch/>
        </p:blipFill>
        <p:spPr>
          <a:xfrm>
            <a:off x="360" y="360"/>
            <a:ext cx="1188720" cy="1036080"/>
          </a:xfrm>
          <a:prstGeom prst="rect">
            <a:avLst/>
          </a:prstGeom>
          <a:ln>
            <a:noFill/>
          </a:ln>
        </p:spPr>
      </p:pic>
      <p:pic>
        <p:nvPicPr>
          <p:cNvPr id="82" name="Image 81"/>
          <p:cNvPicPr/>
          <p:nvPr/>
        </p:nvPicPr>
        <p:blipFill>
          <a:blip r:embed="rId2"/>
          <a:stretch/>
        </p:blipFill>
        <p:spPr>
          <a:xfrm>
            <a:off x="8890200" y="0"/>
            <a:ext cx="1188720" cy="1036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xmlns:p14="http://schemas.microsoft.com/office/powerpoint/2010/main" spd="med" advTm="12000">
    <p:fade/>
  </p:transition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0" y="792000"/>
            <a:ext cx="10078920" cy="6815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8000" b="0" i="1" strike="noStrike" spc="-162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DejaVu Sans"/>
              </a:rPr>
              <a:t>www.upavignon.org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CustomShape 2"/>
          <p:cNvSpPr/>
          <p:nvPr/>
        </p:nvSpPr>
        <p:spPr>
          <a:xfrm>
            <a:off x="15840" y="-25200"/>
            <a:ext cx="10063080" cy="124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6600" b="1" strike="noStrike" spc="-1">
                <a:solidFill>
                  <a:srgbClr val="0084D1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Micro Hei"/>
              </a:rPr>
              <a:t>Site Internet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4" name="Image 153"/>
          <p:cNvPicPr/>
          <p:nvPr/>
        </p:nvPicPr>
        <p:blipFill>
          <a:blip r:embed="rId2"/>
          <a:stretch/>
        </p:blipFill>
        <p:spPr>
          <a:xfrm>
            <a:off x="3600" y="-21960"/>
            <a:ext cx="1188720" cy="1036080"/>
          </a:xfrm>
          <a:prstGeom prst="rect">
            <a:avLst/>
          </a:prstGeom>
          <a:ln>
            <a:noFill/>
          </a:ln>
        </p:spPr>
      </p:pic>
      <p:pic>
        <p:nvPicPr>
          <p:cNvPr id="155" name="Image 154"/>
          <p:cNvPicPr/>
          <p:nvPr/>
        </p:nvPicPr>
        <p:blipFill>
          <a:blip r:embed="rId2"/>
          <a:stretch/>
        </p:blipFill>
        <p:spPr>
          <a:xfrm>
            <a:off x="8928000" y="-25200"/>
            <a:ext cx="1188720" cy="1036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xmlns:p14="http://schemas.microsoft.com/office/powerpoint/2010/main" spd="med" advTm="12000">
    <p:fade/>
  </p:transition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15840" y="-25560"/>
            <a:ext cx="10063080" cy="124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6600" b="1" strike="noStrike" spc="-1">
                <a:solidFill>
                  <a:srgbClr val="0084D1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Micro Hei"/>
              </a:rPr>
              <a:t>Fonctionnement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0" y="1152000"/>
            <a:ext cx="10078920" cy="640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fr-FR" sz="54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Des intervenants bénévoles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54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➪</a:t>
            </a:r>
            <a:r>
              <a:rPr lang="fr-FR" sz="4800" b="0" strike="noStrike" spc="-162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Qui n'ont rien à vendre !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5400" b="1" strike="noStrike" spc="-162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➪</a:t>
            </a:r>
            <a:r>
              <a:rPr lang="fr-FR" sz="4800" b="0" strike="noStrike" spc="-162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Leur seul </a:t>
            </a:r>
            <a:r>
              <a:rPr lang="fr-FR" sz="4800" b="0" strike="noStrike" spc="-162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Droid Sans"/>
              </a:rPr>
              <a:t>"</a:t>
            </a:r>
            <a:r>
              <a:rPr lang="fr-FR" sz="4800" b="0" strike="noStrike" spc="-162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salaire</a:t>
            </a:r>
            <a:r>
              <a:rPr lang="fr-FR" sz="4800" b="0" strike="noStrike" spc="-162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Droid Sans"/>
              </a:rPr>
              <a:t>"</a:t>
            </a:r>
            <a:r>
              <a:rPr lang="fr-FR" sz="4800" b="0" strike="noStrike" spc="-162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 est  				           l'attention que vous leur portez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5400" b="1" strike="noStrike" spc="-162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➪</a:t>
            </a:r>
            <a:r>
              <a:rPr lang="fr-FR" sz="4800" b="0" strike="noStrike" spc="-162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Leur motivation : aller à la 				    rencontre d'un auditoire exigeant,      attentif, curieux et tolérant</a:t>
            </a:r>
            <a:r>
              <a:rPr lang="fr-FR" sz="4800" b="1" strike="noStrike" spc="-162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 </a:t>
            </a:r>
            <a:r>
              <a:rPr lang="fr-FR" sz="4800" b="1" strike="noStrike" spc="-162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5" name="Image 84"/>
          <p:cNvPicPr/>
          <p:nvPr/>
        </p:nvPicPr>
        <p:blipFill>
          <a:blip r:embed="rId2"/>
          <a:stretch/>
        </p:blipFill>
        <p:spPr>
          <a:xfrm>
            <a:off x="0" y="-25560"/>
            <a:ext cx="1188720" cy="1036080"/>
          </a:xfrm>
          <a:prstGeom prst="rect">
            <a:avLst/>
          </a:prstGeom>
          <a:ln>
            <a:noFill/>
          </a:ln>
        </p:spPr>
      </p:pic>
      <p:pic>
        <p:nvPicPr>
          <p:cNvPr id="86" name="Image 85"/>
          <p:cNvPicPr/>
          <p:nvPr/>
        </p:nvPicPr>
        <p:blipFill>
          <a:blip r:embed="rId2"/>
          <a:stretch/>
        </p:blipFill>
        <p:spPr>
          <a:xfrm>
            <a:off x="8890200" y="0"/>
            <a:ext cx="1188720" cy="1036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xmlns:p14="http://schemas.microsoft.com/office/powerpoint/2010/main" spd="med" advTm="12000">
    <p:fade/>
  </p:transition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144000" y="360000"/>
            <a:ext cx="9862920" cy="7817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fr-FR" sz="60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DejaVu Sans"/>
              </a:rPr>
              <a:t>Les intervenants ne sont ni payés ni défrayés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5400" b="1" strike="noStrike" spc="-143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➪</a:t>
            </a:r>
            <a:r>
              <a:rPr lang="fr-FR" sz="5400" b="1" strike="noStrike" spc="-143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</a:t>
            </a:r>
            <a:r>
              <a:rPr lang="fr-FR" sz="5400" b="0" strike="noStrike" spc="-143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D'origines et d'horizons            divers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5400" b="1" strike="noStrike" spc="-143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➪</a:t>
            </a:r>
            <a:r>
              <a:rPr lang="fr-FR" sz="5400" b="0" strike="noStrike" spc="-143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 Aux profils multiples et             variés</a:t>
            </a:r>
            <a:r>
              <a:rPr lang="fr-FR" sz="5400" b="1" strike="noStrike" spc="-143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15840" y="-25200"/>
            <a:ext cx="10063080" cy="124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6600" b="1" strike="noStrike" spc="-1">
                <a:solidFill>
                  <a:srgbClr val="0084D1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Micro Hei"/>
              </a:rPr>
              <a:t>Fonctionnement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9" name="Image 88"/>
          <p:cNvPicPr/>
          <p:nvPr/>
        </p:nvPicPr>
        <p:blipFill>
          <a:blip r:embed="rId2"/>
          <a:stretch/>
        </p:blipFill>
        <p:spPr>
          <a:xfrm>
            <a:off x="2160" y="-23400"/>
            <a:ext cx="1188720" cy="1036080"/>
          </a:xfrm>
          <a:prstGeom prst="rect">
            <a:avLst/>
          </a:prstGeom>
          <a:ln>
            <a:noFill/>
          </a:ln>
        </p:spPr>
      </p:pic>
      <p:pic>
        <p:nvPicPr>
          <p:cNvPr id="90" name="Image 89"/>
          <p:cNvPicPr/>
          <p:nvPr/>
        </p:nvPicPr>
        <p:blipFill>
          <a:blip r:embed="rId2"/>
          <a:stretch/>
        </p:blipFill>
        <p:spPr>
          <a:xfrm>
            <a:off x="8890200" y="0"/>
            <a:ext cx="1188720" cy="1036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xmlns:p14="http://schemas.microsoft.com/office/powerpoint/2010/main" spd="med" advTm="12000">
    <p:fade/>
  </p:transition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144000" y="954720"/>
            <a:ext cx="9862920" cy="665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fr-FR" sz="60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Toutes les disciplines sont les bienvenues !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54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➪</a:t>
            </a:r>
            <a:r>
              <a:rPr lang="fr-FR" sz="54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</a:t>
            </a:r>
            <a:r>
              <a:rPr lang="fr-FR" sz="4800" b="0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Culture, A</a:t>
            </a:r>
            <a:r>
              <a:rPr lang="fr-FR" sz="4800" b="0" strike="noStrike" spc="-1">
                <a:solidFill>
                  <a:srgbClr val="9933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rts &amp; Patrimoine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54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➪</a:t>
            </a:r>
            <a:r>
              <a:rPr lang="fr-FR" sz="54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</a:t>
            </a:r>
            <a:r>
              <a:rPr lang="fr-FR" sz="4800" b="0" strike="noStrike" spc="-1">
                <a:solidFill>
                  <a:srgbClr val="9933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Sciences humaines et 				  sociales (sociologie,              	  économie, histoire…)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54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➪</a:t>
            </a:r>
            <a:r>
              <a:rPr lang="fr-FR" sz="54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</a:t>
            </a:r>
            <a:r>
              <a:rPr lang="fr-FR" sz="4800" b="0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D</a:t>
            </a:r>
            <a:r>
              <a:rPr lang="fr-FR" sz="4800" b="0" strike="noStrike" spc="-1">
                <a:solidFill>
                  <a:srgbClr val="9933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roit …/...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15840" y="-25200"/>
            <a:ext cx="10063080" cy="124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6600" b="1" strike="noStrike" spc="-1">
                <a:solidFill>
                  <a:srgbClr val="0084D1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Micro Hei"/>
              </a:rPr>
              <a:t>Fonctionnement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3" name="Image 92"/>
          <p:cNvPicPr/>
          <p:nvPr/>
        </p:nvPicPr>
        <p:blipFill>
          <a:blip r:embed="rId2"/>
          <a:stretch/>
        </p:blipFill>
        <p:spPr>
          <a:xfrm>
            <a:off x="360" y="-25200"/>
            <a:ext cx="1188720" cy="1036080"/>
          </a:xfrm>
          <a:prstGeom prst="rect">
            <a:avLst/>
          </a:prstGeom>
          <a:ln>
            <a:noFill/>
          </a:ln>
        </p:spPr>
      </p:pic>
      <p:pic>
        <p:nvPicPr>
          <p:cNvPr id="94" name="Image 93"/>
          <p:cNvPicPr/>
          <p:nvPr/>
        </p:nvPicPr>
        <p:blipFill>
          <a:blip r:embed="rId2"/>
          <a:stretch/>
        </p:blipFill>
        <p:spPr>
          <a:xfrm>
            <a:off x="8890200" y="0"/>
            <a:ext cx="1188720" cy="1036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xmlns:p14="http://schemas.microsoft.com/office/powerpoint/2010/main" spd="med" advTm="12000">
    <p:fade/>
  </p:transition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15840" y="864000"/>
            <a:ext cx="9862920" cy="703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fr-FR" sz="60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Toutes les disciplines sont les bienvenues !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54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➪</a:t>
            </a:r>
            <a:r>
              <a:rPr lang="fr-FR" sz="48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</a:t>
            </a:r>
            <a:r>
              <a:rPr lang="fr-FR" sz="4800" b="0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…/...</a:t>
            </a:r>
            <a:r>
              <a:rPr lang="fr-FR" sz="48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</a:t>
            </a:r>
            <a:r>
              <a:rPr lang="fr-FR" sz="4800" b="0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L</a:t>
            </a:r>
            <a:r>
              <a:rPr lang="fr-FR" sz="4800" b="0" strike="noStrike" spc="-1">
                <a:solidFill>
                  <a:srgbClr val="9933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ittérature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54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➪</a:t>
            </a:r>
            <a:r>
              <a:rPr lang="fr-FR" sz="54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</a:t>
            </a:r>
            <a:r>
              <a:rPr lang="fr-FR" sz="4800" b="0" strike="noStrike" spc="-1">
                <a:solidFill>
                  <a:srgbClr val="9933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Philosophie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54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➪</a:t>
            </a:r>
            <a:r>
              <a:rPr lang="fr-FR" sz="54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</a:t>
            </a:r>
            <a:r>
              <a:rPr lang="fr-FR" sz="4800" b="0" strike="noStrike" spc="-1">
                <a:solidFill>
                  <a:srgbClr val="9933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Psychanalyse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54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➪</a:t>
            </a:r>
            <a:r>
              <a:rPr lang="fr-FR" sz="48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</a:t>
            </a:r>
            <a:r>
              <a:rPr lang="fr-FR" sz="4800" b="0" strike="noStrike" spc="-1">
                <a:solidFill>
                  <a:srgbClr val="9933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Sciences « dures »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54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➪</a:t>
            </a:r>
            <a:r>
              <a:rPr lang="fr-FR" sz="48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</a:t>
            </a:r>
            <a:r>
              <a:rPr lang="fr-FR" sz="4800" b="0" strike="noStrike" spc="-1">
                <a:solidFill>
                  <a:srgbClr val="9933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Médecine...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15840" y="-25200"/>
            <a:ext cx="10063080" cy="124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6600" b="1" strike="noStrike" spc="-1">
                <a:solidFill>
                  <a:srgbClr val="0084D1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Micro Hei"/>
              </a:rPr>
              <a:t>Fonctionnement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7" name="Image 96"/>
          <p:cNvPicPr/>
          <p:nvPr/>
        </p:nvPicPr>
        <p:blipFill>
          <a:blip r:embed="rId2"/>
          <a:stretch/>
        </p:blipFill>
        <p:spPr>
          <a:xfrm>
            <a:off x="360" y="-25200"/>
            <a:ext cx="1188720" cy="1036080"/>
          </a:xfrm>
          <a:prstGeom prst="rect">
            <a:avLst/>
          </a:prstGeom>
          <a:ln>
            <a:noFill/>
          </a:ln>
        </p:spPr>
      </p:pic>
      <p:pic>
        <p:nvPicPr>
          <p:cNvPr id="98" name="Image 97"/>
          <p:cNvPicPr/>
          <p:nvPr/>
        </p:nvPicPr>
        <p:blipFill>
          <a:blip r:embed="rId2"/>
          <a:stretch/>
        </p:blipFill>
        <p:spPr>
          <a:xfrm>
            <a:off x="8890200" y="0"/>
            <a:ext cx="1188720" cy="1036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xmlns:p14="http://schemas.microsoft.com/office/powerpoint/2010/main" spd="med" advTm="12000">
    <p:fade/>
  </p:transition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144000" y="1008000"/>
            <a:ext cx="9862920" cy="655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fr-FR" sz="60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Le thème de l'année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54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➪</a:t>
            </a:r>
            <a:r>
              <a:rPr lang="fr-FR" sz="54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</a:t>
            </a:r>
            <a:r>
              <a:rPr lang="fr-FR" sz="5400" b="0" strike="noStrike" spc="-1">
                <a:solidFill>
                  <a:srgbClr val="9933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Proposé par l'ensemble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5400" b="0" strike="noStrike" spc="-1">
                <a:solidFill>
                  <a:srgbClr val="9933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	  des participants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54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➪</a:t>
            </a:r>
            <a:r>
              <a:rPr lang="fr-FR" sz="54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</a:t>
            </a:r>
            <a:r>
              <a:rPr lang="fr-FR" sz="5400" b="0" strike="noStrike" spc="-1">
                <a:solidFill>
                  <a:srgbClr val="9933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Choisi par un vote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5400" b="0" strike="noStrike" spc="-1">
                <a:solidFill>
                  <a:srgbClr val="9933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	  en assemblée générale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5400" b="0" strike="noStrike" spc="-1">
                <a:solidFill>
                  <a:srgbClr val="9933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	  de l'association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15840" y="-25200"/>
            <a:ext cx="10063080" cy="124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6600" b="1" strike="noStrike" spc="-1">
                <a:solidFill>
                  <a:srgbClr val="0084D1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Micro Hei"/>
              </a:rPr>
              <a:t>Fonctionnement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1" name="Image 100"/>
          <p:cNvPicPr/>
          <p:nvPr/>
        </p:nvPicPr>
        <p:blipFill>
          <a:blip r:embed="rId2"/>
          <a:stretch/>
        </p:blipFill>
        <p:spPr>
          <a:xfrm>
            <a:off x="360" y="-25200"/>
            <a:ext cx="1188720" cy="1036080"/>
          </a:xfrm>
          <a:prstGeom prst="rect">
            <a:avLst/>
          </a:prstGeom>
          <a:ln>
            <a:noFill/>
          </a:ln>
        </p:spPr>
      </p:pic>
      <p:pic>
        <p:nvPicPr>
          <p:cNvPr id="102" name="Image 101"/>
          <p:cNvPicPr/>
          <p:nvPr/>
        </p:nvPicPr>
        <p:blipFill>
          <a:blip r:embed="rId2"/>
          <a:stretch/>
        </p:blipFill>
        <p:spPr>
          <a:xfrm>
            <a:off x="8890200" y="0"/>
            <a:ext cx="1188720" cy="1036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xmlns:p14="http://schemas.microsoft.com/office/powerpoint/2010/main" spd="med" advTm="12000">
    <p:fade/>
  </p:transition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144000" y="1008000"/>
            <a:ext cx="9862920" cy="655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fr-FR" sz="60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Le thème de l'année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6000" b="0" strike="noStrike" spc="-1">
                <a:solidFill>
                  <a:srgbClr val="9933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Traité de manière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2000" b="0" strike="noStrike" spc="-1">
                <a:solidFill>
                  <a:srgbClr val="9933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6000" b="0" strike="noStrike" spc="-1">
                <a:solidFill>
                  <a:srgbClr val="9933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 </a:t>
            </a:r>
            <a:r>
              <a:rPr lang="fr-FR" sz="60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➪</a:t>
            </a:r>
            <a:r>
              <a:rPr lang="fr-FR" sz="60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</a:t>
            </a:r>
            <a:r>
              <a:rPr lang="fr-FR" sz="6000" b="0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c</a:t>
            </a:r>
            <a:r>
              <a:rPr lang="fr-FR" sz="6000" b="0" strike="noStrike" spc="-1">
                <a:solidFill>
                  <a:srgbClr val="9933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ollective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60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  ➪</a:t>
            </a:r>
            <a:r>
              <a:rPr lang="fr-FR" sz="60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</a:t>
            </a:r>
            <a:r>
              <a:rPr lang="fr-FR" sz="6000" b="0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t</a:t>
            </a:r>
            <a:r>
              <a:rPr lang="fr-FR" sz="6000" b="0" strike="noStrike" spc="-1">
                <a:solidFill>
                  <a:srgbClr val="9933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ransversale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60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Zapf Dingbats"/>
              </a:rPr>
              <a:t>  ➪</a:t>
            </a:r>
            <a:r>
              <a:rPr lang="fr-FR" sz="6000" b="1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 </a:t>
            </a:r>
            <a:r>
              <a:rPr lang="fr-FR" sz="6000" b="0" strike="noStrike" spc="-1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p</a:t>
            </a:r>
            <a:r>
              <a:rPr lang="fr-FR" sz="6000" b="0" strike="noStrike" spc="-1">
                <a:solidFill>
                  <a:srgbClr val="9933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luridisciplinaire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CustomShape 2"/>
          <p:cNvSpPr/>
          <p:nvPr/>
        </p:nvSpPr>
        <p:spPr>
          <a:xfrm>
            <a:off x="15840" y="-25200"/>
            <a:ext cx="10063080" cy="124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6600" b="1" strike="noStrike" spc="-1">
                <a:solidFill>
                  <a:srgbClr val="0084D1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Micro Hei"/>
              </a:rPr>
              <a:t>Fonctionnement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5" name="Image 104"/>
          <p:cNvPicPr/>
          <p:nvPr/>
        </p:nvPicPr>
        <p:blipFill>
          <a:blip r:embed="rId2"/>
          <a:stretch/>
        </p:blipFill>
        <p:spPr>
          <a:xfrm>
            <a:off x="360" y="-25200"/>
            <a:ext cx="1188720" cy="1036080"/>
          </a:xfrm>
          <a:prstGeom prst="rect">
            <a:avLst/>
          </a:prstGeom>
          <a:ln>
            <a:noFill/>
          </a:ln>
        </p:spPr>
      </p:pic>
      <p:pic>
        <p:nvPicPr>
          <p:cNvPr id="106" name="Image 105"/>
          <p:cNvPicPr/>
          <p:nvPr/>
        </p:nvPicPr>
        <p:blipFill>
          <a:blip r:embed="rId2"/>
          <a:stretch/>
        </p:blipFill>
        <p:spPr>
          <a:xfrm>
            <a:off x="8890200" y="0"/>
            <a:ext cx="1188720" cy="1036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xmlns:p14="http://schemas.microsoft.com/office/powerpoint/2010/main" spd="med" advTm="12000">
    <p:fade/>
  </p:transition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0" y="1008000"/>
            <a:ext cx="10078920" cy="655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fr-FR" sz="60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Notre thème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60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en 2017-2018 :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8000" b="1" strike="noStrike" spc="-1">
                <a:solidFill>
                  <a:srgbClr val="9933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Le corps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6600" b="1" strike="noStrike" spc="-1">
                <a:solidFill>
                  <a:srgbClr val="9933FF"/>
                </a:solidFill>
                <a:uFill>
                  <a:solidFill>
                    <a:srgbClr val="FFFFFF"/>
                  </a:solidFill>
                </a:uFill>
                <a:latin typeface="Droid Sans"/>
                <a:ea typeface="WenQuanYi Micro Hei"/>
              </a:rPr>
              <a:t>(dans tous ses états)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15840" y="-25200"/>
            <a:ext cx="10063080" cy="124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6600" b="1" strike="noStrike" spc="-1">
                <a:solidFill>
                  <a:srgbClr val="0084D1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Micro Hei"/>
              </a:rPr>
              <a:t>Fonctionnement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9" name="Image 108"/>
          <p:cNvPicPr/>
          <p:nvPr/>
        </p:nvPicPr>
        <p:blipFill>
          <a:blip r:embed="rId2"/>
          <a:stretch/>
        </p:blipFill>
        <p:spPr>
          <a:xfrm>
            <a:off x="360" y="-25200"/>
            <a:ext cx="1188720" cy="1036080"/>
          </a:xfrm>
          <a:prstGeom prst="rect">
            <a:avLst/>
          </a:prstGeom>
          <a:ln>
            <a:noFill/>
          </a:ln>
        </p:spPr>
      </p:pic>
      <p:pic>
        <p:nvPicPr>
          <p:cNvPr id="110" name="Image 109"/>
          <p:cNvPicPr/>
          <p:nvPr/>
        </p:nvPicPr>
        <p:blipFill>
          <a:blip r:embed="rId2"/>
          <a:stretch/>
        </p:blipFill>
        <p:spPr>
          <a:xfrm>
            <a:off x="8890200" y="0"/>
            <a:ext cx="1188720" cy="1036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xmlns:p14="http://schemas.microsoft.com/office/powerpoint/2010/main" spd="med" advTm="12000">
    <p:fade/>
  </p:transition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994</TotalTime>
  <Words>294</Words>
  <Application>Microsoft Macintosh PowerPoint</Application>
  <PresentationFormat>Personnalisé</PresentationFormat>
  <Paragraphs>144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20</vt:i4>
      </vt:variant>
    </vt:vector>
  </HeadingPairs>
  <TitlesOfParts>
    <vt:vector size="22" baseType="lpstr"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friether </dc:creator>
  <dc:description/>
  <cp:lastModifiedBy>Hélène ALCARAS</cp:lastModifiedBy>
  <cp:revision>294</cp:revision>
  <dcterms:created xsi:type="dcterms:W3CDTF">2014-11-30T14:07:27Z</dcterms:created>
  <dcterms:modified xsi:type="dcterms:W3CDTF">2017-10-06T08:58:04Z</dcterms:modified>
  <dc:language>fr-FR</dc:language>
</cp:coreProperties>
</file>