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8" r:id="rId6"/>
    <p:sldId id="262" r:id="rId7"/>
    <p:sldId id="266" r:id="rId8"/>
    <p:sldId id="267"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99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16" name="Espace réservé du numéro de diapositive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smtClean="0"/>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re 1"/>
          <p:cNvSpPr>
            <a:spLocks noGrp="1"/>
          </p:cNvSpPr>
          <p:nvPr>
            <p:ph type="title"/>
          </p:nvPr>
        </p:nvSpPr>
        <p:spPr/>
        <p:txBody>
          <a:bodyPr/>
          <a:lstStyle/>
          <a:p>
            <a:r>
              <a:rPr kumimoji="0" lang="fr-FR" smtClean="0"/>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re 1"/>
          <p:cNvSpPr>
            <a:spLocks noGrp="1"/>
          </p:cNvSpPr>
          <p:nvPr>
            <p:ph type="title"/>
          </p:nvPr>
        </p:nvSpPr>
        <p:spPr/>
        <p:txBody>
          <a:bodyPr/>
          <a:lstStyle/>
          <a:p>
            <a:r>
              <a:rPr kumimoji="0" lang="fr-FR" smtClean="0"/>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9" name="Espace réservé du numéro de diapositive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18/03/13</a:t>
            </a:fld>
            <a:endParaRPr lang="en-US"/>
          </a:p>
        </p:txBody>
      </p:sp>
      <p:sp>
        <p:nvSpPr>
          <p:cNvPr id="9" name="Espace réservé du numéro de diapositive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18/03/13</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www.icrc.org/dih.nsf/FULL/350?OpenDocum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png"/><Relationship Id="rId3" Type="http://schemas.openxmlformats.org/officeDocument/2006/relationships/hyperlink" Target="http://keidahl.terranhost.com/Fall/HIS3104/Popper%20Prediction%20and%20Prophecy.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fr.calameo.com/read/000009323f01924e2e13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www.fschuppisser.ch/4gesch/indexzion.html" TargetMode="External"/><Relationship Id="rId3"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6.jpg"/><Relationship Id="rId3" Type="http://schemas.openxmlformats.org/officeDocument/2006/relationships/hyperlink" Target="http://www.trumanlibrary.org/whistlestop/study_collections/nuremberg/documents/index.php?pagenumber=2&amp;documentid=9-7&amp;documentdate=1945-01-23&amp;studycollectionid=nuremberg&amp;groupi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r>
              <a:rPr lang="fr-FR" dirty="0" smtClean="0">
                <a:solidFill>
                  <a:schemeClr val="tx1"/>
                </a:solidFill>
              </a:rPr>
              <a:t>Université populaire d’Avignon. </a:t>
            </a:r>
            <a:r>
              <a:rPr lang="fr-FR" dirty="0">
                <a:solidFill>
                  <a:schemeClr val="tx1"/>
                </a:solidFill>
              </a:rPr>
              <a:t>26 mars 2013.</a:t>
            </a:r>
          </a:p>
          <a:p>
            <a:r>
              <a:rPr lang="fr-FR" dirty="0">
                <a:solidFill>
                  <a:schemeClr val="tx1"/>
                </a:solidFill>
              </a:rPr>
              <a:t>Cycle : « les croyances politiques ».</a:t>
            </a:r>
          </a:p>
          <a:p>
            <a:endParaRPr lang="fr-FR" dirty="0"/>
          </a:p>
        </p:txBody>
      </p:sp>
      <p:sp>
        <p:nvSpPr>
          <p:cNvPr id="3" name="Titre 2"/>
          <p:cNvSpPr>
            <a:spLocks noGrp="1"/>
          </p:cNvSpPr>
          <p:nvPr>
            <p:ph type="ctrTitle"/>
          </p:nvPr>
        </p:nvSpPr>
        <p:spPr/>
        <p:txBody>
          <a:bodyPr/>
          <a:lstStyle/>
          <a:p>
            <a:r>
              <a:rPr lang="fr-FR" sz="2800" dirty="0">
                <a:solidFill>
                  <a:schemeClr val="tx1"/>
                </a:solidFill>
                <a:effectLst/>
              </a:rPr>
              <a:t>« Après avoir abandonné Dieu » ? </a:t>
            </a:r>
            <a:br>
              <a:rPr lang="fr-FR" sz="2800" dirty="0">
                <a:solidFill>
                  <a:schemeClr val="tx1"/>
                </a:solidFill>
                <a:effectLst/>
              </a:rPr>
            </a:br>
            <a:r>
              <a:rPr lang="fr-FR" sz="2800" dirty="0" smtClean="0">
                <a:solidFill>
                  <a:schemeClr val="tx1"/>
                </a:solidFill>
                <a:effectLst/>
              </a:rPr>
              <a:t>Comprendre </a:t>
            </a:r>
            <a:r>
              <a:rPr lang="fr-FR" sz="2800" smtClean="0">
                <a:solidFill>
                  <a:schemeClr val="tx1"/>
                </a:solidFill>
                <a:effectLst/>
              </a:rPr>
              <a:t>les complots </a:t>
            </a:r>
            <a:r>
              <a:rPr lang="fr-FR" sz="2800" dirty="0">
                <a:solidFill>
                  <a:schemeClr val="tx1"/>
                </a:solidFill>
                <a:effectLst/>
              </a:rPr>
              <a:t>après Nuremberg (1944</a:t>
            </a:r>
            <a:r>
              <a:rPr lang="fr-FR" sz="2800">
                <a:solidFill>
                  <a:schemeClr val="tx1"/>
                </a:solidFill>
                <a:effectLst/>
              </a:rPr>
              <a:t>-</a:t>
            </a:r>
            <a:r>
              <a:rPr lang="fr-FR" sz="2800" smtClean="0">
                <a:solidFill>
                  <a:schemeClr val="tx1"/>
                </a:solidFill>
                <a:effectLst/>
              </a:rPr>
              <a:t>1951)</a:t>
            </a:r>
            <a:r>
              <a:rPr lang="fr-FR" sz="2800" dirty="0">
                <a:solidFill>
                  <a:schemeClr val="tx1"/>
                </a:solidFill>
                <a:effectLst/>
              </a:rPr>
              <a:t/>
            </a:r>
            <a:br>
              <a:rPr lang="fr-FR" sz="2800" dirty="0">
                <a:solidFill>
                  <a:schemeClr val="tx1"/>
                </a:solidFill>
                <a:effectLst/>
              </a:rPr>
            </a:br>
            <a:endParaRPr lang="fr-FR" sz="2800" dirty="0">
              <a:solidFill>
                <a:schemeClr val="tx1"/>
              </a:solidFill>
            </a:endParaRPr>
          </a:p>
        </p:txBody>
      </p:sp>
    </p:spTree>
    <p:extLst>
      <p:ext uri="{BB962C8B-B14F-4D97-AF65-F5344CB8AC3E}">
        <p14:creationId xmlns:p14="http://schemas.microsoft.com/office/powerpoint/2010/main" val="34691165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
          </p:nvPr>
        </p:nvSpPr>
        <p:spPr/>
        <p:txBody>
          <a:bodyPr>
            <a:normAutofit fontScale="62500" lnSpcReduction="20000"/>
          </a:bodyPr>
          <a:lstStyle/>
          <a:p>
            <a:r>
              <a:rPr lang="fr-FR" dirty="0"/>
              <a:t>(b) ' Les Crimes de Guerre ': c'est-à-dire les violations des lois et coutumes de la guerre. Ces violations comprennent, sans y être limitées, l'assassinat, les mauvais traitements et la déportation pour des travaux forcés ou pour tout autre but, des populations civiles dans les territoires occupés, l'assassinat ou les mauvais traitements des prisonniers de guerre ou des personnes en mer, l'exécution des otages, le pillage des biens publics ou privés, la destruction sans motif des villes et des villages ou la dévastation que ne justifient pas les exigences militaires;  </a:t>
            </a:r>
          </a:p>
          <a:p>
            <a:r>
              <a:rPr lang="fr-FR" dirty="0"/>
              <a:t>(c) ' Les Crimes contre l'Humanité ': c'est-à-dire l'assassinat, l'extermination, la réduction en esclavage, la déportation, et tout autre acte inhumain commis contre toutes populations civiles, avant ou pendant la guerre, ou bien les persécutions pour des motifs politiques, raciaux ou religieux, lorsque ces actes ou persécutions, qu'ils aient constitué ou non une violation du droit interne du pays où ils ont été perpétrés, ont été commis à la suite de tout crime rentrant dans la compétence du Tribunal, ou en liaison avec ce crime.  </a:t>
            </a:r>
          </a:p>
          <a:p>
            <a:r>
              <a:rPr lang="fr-FR" dirty="0"/>
              <a:t>Les dirigeants, organisateurs, provocateurs ou complices qui ont pris part à l'élaboration ou à l'exécution d'un plan concerté ou d'un complot pour commettre l'un quelconque des crimes ci-dessus définis sont responsables de tous les actes accomplis par toutes personnes en exécution de ce plan.</a:t>
            </a:r>
          </a:p>
          <a:p>
            <a:endParaRPr lang="fr-FR" dirty="0"/>
          </a:p>
        </p:txBody>
      </p:sp>
      <p:sp>
        <p:nvSpPr>
          <p:cNvPr id="3" name="Espace réservé du texte 2"/>
          <p:cNvSpPr>
            <a:spLocks noGrp="1"/>
          </p:cNvSpPr>
          <p:nvPr>
            <p:ph type="body" idx="2"/>
          </p:nvPr>
        </p:nvSpPr>
        <p:spPr/>
        <p:txBody>
          <a:bodyPr/>
          <a:lstStyle/>
          <a:p>
            <a:r>
              <a:rPr lang="fr-FR" dirty="0"/>
              <a:t>On peut consulter l’ensemble de ce texte numérisé sur le site du comité international de la croix rouge </a:t>
            </a:r>
            <a:r>
              <a:rPr lang="fr-FR" u="sng" dirty="0">
                <a:hlinkClick r:id="rId2"/>
              </a:rPr>
              <a:t>http://www.icrc.org/dih.nsf/FULL/350?OpenDocument</a:t>
            </a:r>
            <a:r>
              <a:rPr lang="fr-FR" dirty="0"/>
              <a:t> </a:t>
            </a:r>
          </a:p>
        </p:txBody>
      </p:sp>
      <p:sp>
        <p:nvSpPr>
          <p:cNvPr id="4" name="Titre 3"/>
          <p:cNvSpPr>
            <a:spLocks noGrp="1"/>
          </p:cNvSpPr>
          <p:nvPr>
            <p:ph type="title"/>
          </p:nvPr>
        </p:nvSpPr>
        <p:spPr/>
        <p:txBody>
          <a:bodyPr>
            <a:normAutofit fontScale="90000"/>
          </a:bodyPr>
          <a:lstStyle/>
          <a:p>
            <a:r>
              <a:rPr lang="fr-FR" dirty="0"/>
              <a:t>La « conspiration criminelle » des nazis en droit pénal</a:t>
            </a:r>
          </a:p>
        </p:txBody>
      </p:sp>
    </p:spTree>
    <p:extLst>
      <p:ext uri="{BB962C8B-B14F-4D97-AF65-F5344CB8AC3E}">
        <p14:creationId xmlns:p14="http://schemas.microsoft.com/office/powerpoint/2010/main" val="33246714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 théories du complot »</a:t>
            </a:r>
            <a:endParaRPr lang="fr-FR" dirty="0"/>
          </a:p>
        </p:txBody>
      </p:sp>
      <p:pic>
        <p:nvPicPr>
          <p:cNvPr id="5" name="Espace réservé pour une image  4" descr="Mémoires Barruel.jpg"/>
          <p:cNvPicPr>
            <a:picLocks noGrp="1" noChangeAspect="1"/>
          </p:cNvPicPr>
          <p:nvPr>
            <p:ph type="pic" idx="1"/>
          </p:nvPr>
        </p:nvPicPr>
        <p:blipFill>
          <a:blip r:embed="rId2">
            <a:extLst>
              <a:ext uri="{28A0092B-C50C-407E-A947-70E740481C1C}">
                <a14:useLocalDpi xmlns:a14="http://schemas.microsoft.com/office/drawing/2010/main" val="0"/>
              </a:ext>
            </a:extLst>
          </a:blip>
          <a:srcRect l="-44692" r="-44692"/>
          <a:stretch>
            <a:fillRect/>
          </a:stretch>
        </p:blipFill>
        <p:spPr/>
      </p:pic>
      <p:sp>
        <p:nvSpPr>
          <p:cNvPr id="4" name="Espace réservé du texte 3"/>
          <p:cNvSpPr>
            <a:spLocks noGrp="1"/>
          </p:cNvSpPr>
          <p:nvPr>
            <p:ph type="body" sz="half" idx="2"/>
          </p:nvPr>
        </p:nvSpPr>
        <p:spPr/>
        <p:txBody>
          <a:bodyPr>
            <a:normAutofit lnSpcReduction="10000"/>
          </a:bodyPr>
          <a:lstStyle/>
          <a:p>
            <a:r>
              <a:rPr lang="fr-FR" dirty="0" smtClean="0"/>
              <a:t>abbé </a:t>
            </a:r>
            <a:r>
              <a:rPr lang="fr-FR" dirty="0" err="1"/>
              <a:t>Barruel</a:t>
            </a:r>
            <a:r>
              <a:rPr lang="fr-FR" dirty="0"/>
              <a:t> </a:t>
            </a:r>
            <a:r>
              <a:rPr lang="fr-FR" i="1" dirty="0"/>
              <a:t>Mémoires pour servir à l’histoire du jacobinisme</a:t>
            </a:r>
            <a:r>
              <a:rPr lang="fr-FR" dirty="0"/>
              <a:t> </a:t>
            </a:r>
            <a:r>
              <a:rPr lang="fr-FR" dirty="0" smtClean="0"/>
              <a:t>, Hambourg, 1798</a:t>
            </a:r>
          </a:p>
          <a:p>
            <a:r>
              <a:rPr lang="fr-FR" dirty="0"/>
              <a:t>Charles Louis Cadet de </a:t>
            </a:r>
            <a:r>
              <a:rPr lang="fr-FR" dirty="0" err="1"/>
              <a:t>Gassicourt</a:t>
            </a:r>
            <a:r>
              <a:rPr lang="fr-FR" dirty="0"/>
              <a:t>, </a:t>
            </a:r>
            <a:r>
              <a:rPr lang="fr-FR" i="1" dirty="0"/>
              <a:t>Le Tombeau de Jacques de Molay ou Histoire secrète et abrégée des initiés anciens et modernes, templiers, francs-maçons, illuminés, </a:t>
            </a:r>
            <a:r>
              <a:rPr lang="fr-FR" dirty="0"/>
              <a:t>Paris, 1797 </a:t>
            </a:r>
            <a:endParaRPr lang="fr-FR" dirty="0" smtClean="0"/>
          </a:p>
          <a:p>
            <a:endParaRPr lang="fr-FR" dirty="0"/>
          </a:p>
        </p:txBody>
      </p:sp>
    </p:spTree>
    <p:extLst>
      <p:ext uri="{BB962C8B-B14F-4D97-AF65-F5344CB8AC3E}">
        <p14:creationId xmlns:p14="http://schemas.microsoft.com/office/powerpoint/2010/main" val="424194560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Karl Popper et la « théorie sociologique des complots</a:t>
            </a:r>
            <a:r>
              <a:rPr lang="fr-FR" dirty="0" smtClean="0"/>
              <a:t> </a:t>
            </a:r>
            <a:r>
              <a:rPr lang="fr-FR" dirty="0" smtClean="0"/>
              <a:t>» (1948)</a:t>
            </a:r>
            <a:endParaRPr lang="fr-FR" dirty="0"/>
          </a:p>
        </p:txBody>
      </p:sp>
      <p:pic>
        <p:nvPicPr>
          <p:cNvPr id="5" name="Espace réservé pour une image  4"/>
          <p:cNvPicPr>
            <a:picLocks noGrp="1" noChangeAspect="1"/>
          </p:cNvPicPr>
          <p:nvPr>
            <p:ph type="pic" idx="1"/>
          </p:nvPr>
        </p:nvPicPr>
        <p:blipFill>
          <a:blip r:embed="rId2"/>
          <a:srcRect l="-26224" r="-26224"/>
          <a:stretch>
            <a:fillRect/>
          </a:stretch>
        </p:blipFill>
        <p:spPr/>
      </p:pic>
      <p:sp>
        <p:nvSpPr>
          <p:cNvPr id="4" name="Espace réservé du texte 3"/>
          <p:cNvSpPr>
            <a:spLocks noGrp="1"/>
          </p:cNvSpPr>
          <p:nvPr>
            <p:ph type="body" sz="half" idx="2"/>
          </p:nvPr>
        </p:nvSpPr>
        <p:spPr/>
        <p:txBody>
          <a:bodyPr>
            <a:normAutofit fontScale="77500" lnSpcReduction="20000"/>
          </a:bodyPr>
          <a:lstStyle/>
          <a:p>
            <a:r>
              <a:rPr lang="fr-FR" dirty="0"/>
              <a:t>Karl Popper, « Prédiction et prophétie dans les sciences sociales </a:t>
            </a:r>
            <a:r>
              <a:rPr lang="fr-FR" dirty="0" smtClean="0"/>
              <a:t>»,</a:t>
            </a:r>
          </a:p>
          <a:p>
            <a:r>
              <a:rPr lang="fr-FR" dirty="0"/>
              <a:t>1948, au 10</a:t>
            </a:r>
            <a:r>
              <a:rPr lang="fr-FR" baseline="30000" dirty="0"/>
              <a:t>e</a:t>
            </a:r>
            <a:r>
              <a:rPr lang="fr-FR" dirty="0"/>
              <a:t> congrès international de philosophie à Amsterdam </a:t>
            </a:r>
            <a:endParaRPr lang="fr-FR" dirty="0" smtClean="0"/>
          </a:p>
          <a:p>
            <a:r>
              <a:rPr lang="fr-FR" dirty="0" smtClean="0"/>
              <a:t>Document consultable en anglais sur:</a:t>
            </a:r>
          </a:p>
          <a:p>
            <a:r>
              <a:rPr lang="fr-FR" dirty="0">
                <a:hlinkClick r:id="rId3"/>
              </a:rPr>
              <a:t>http://keidahl.terranhost.com/Fall/HIS3104/Popper%20Prediction%20and%</a:t>
            </a:r>
            <a:r>
              <a:rPr lang="fr-FR" dirty="0" smtClean="0">
                <a:hlinkClick r:id="rId3"/>
              </a:rPr>
              <a:t>20Prophecy.pdf</a:t>
            </a:r>
            <a:endParaRPr lang="fr-FR" dirty="0" smtClean="0"/>
          </a:p>
          <a:p>
            <a:r>
              <a:rPr lang="fr-FR" dirty="0" smtClean="0"/>
              <a:t> </a:t>
            </a:r>
            <a:endParaRPr lang="fr-FR" dirty="0"/>
          </a:p>
        </p:txBody>
      </p:sp>
    </p:spTree>
    <p:extLst>
      <p:ext uri="{BB962C8B-B14F-4D97-AF65-F5344CB8AC3E}">
        <p14:creationId xmlns:p14="http://schemas.microsoft.com/office/powerpoint/2010/main" val="18022478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
          </p:nvPr>
        </p:nvSpPr>
        <p:spPr/>
        <p:txBody>
          <a:bodyPr>
            <a:normAutofit fontScale="92500" lnSpcReduction="10000"/>
          </a:bodyPr>
          <a:lstStyle/>
          <a:p>
            <a:pPr algn="just"/>
            <a:r>
              <a:rPr lang="fr-FR" sz="2400" dirty="0"/>
              <a:t>« La théorie sociologique du complot se développe après qu’on a abandonné Dieu en cherchant à répondre à la question de savoir qui joue son rôle. Sa fonction est alors assumée par différents détenteurs de pouvoir, groupes ou individus : des groupes de pression malveillants que l’on accuse d’avoir manigancé la grande dépression et tous les maux que nous endurons. » </a:t>
            </a:r>
            <a:endParaRPr lang="fr-FR" sz="2400" dirty="0" smtClean="0"/>
          </a:p>
          <a:p>
            <a:pPr algn="just"/>
            <a:r>
              <a:rPr lang="fr-FR" sz="2400" dirty="0"/>
              <a:t>« La révolution léniniste et surtout la révolution et la guerre menées par Hitler constituent, selon moi, des exceptions : il s’agissait en effet de complots ; mais ces complots sont la conséquence de l’arrivée au pouvoir de personnalités qui étaient l’une et l’autre tenants de la théorie du complot et qui, ce qui est tout à fait significatif, n’ont pas su faire aboutir leur </a:t>
            </a:r>
            <a:r>
              <a:rPr lang="fr-FR" sz="2400" dirty="0" smtClean="0"/>
              <a:t>complot.</a:t>
            </a:r>
            <a:r>
              <a:rPr lang="fr-FR" sz="2400" dirty="0"/>
              <a:t> » </a:t>
            </a:r>
          </a:p>
        </p:txBody>
      </p:sp>
      <p:sp>
        <p:nvSpPr>
          <p:cNvPr id="3" name="Espace réservé du texte 2"/>
          <p:cNvSpPr>
            <a:spLocks noGrp="1"/>
          </p:cNvSpPr>
          <p:nvPr>
            <p:ph type="body" idx="2"/>
          </p:nvPr>
        </p:nvSpPr>
        <p:spPr/>
        <p:txBody>
          <a:bodyPr/>
          <a:lstStyle/>
          <a:p>
            <a:r>
              <a:rPr lang="fr-FR" dirty="0" smtClean="0"/>
              <a:t>Karl Popper, « Pour une théorie rationaliste de la tradition », conférence à Oxford, 1948.</a:t>
            </a:r>
            <a:endParaRPr lang="fr-FR" dirty="0"/>
          </a:p>
        </p:txBody>
      </p:sp>
      <p:sp>
        <p:nvSpPr>
          <p:cNvPr id="4" name="Titre 3"/>
          <p:cNvSpPr>
            <a:spLocks noGrp="1"/>
          </p:cNvSpPr>
          <p:nvPr>
            <p:ph type="title"/>
          </p:nvPr>
        </p:nvSpPr>
        <p:spPr/>
        <p:txBody>
          <a:bodyPr>
            <a:normAutofit fontScale="90000"/>
          </a:bodyPr>
          <a:lstStyle/>
          <a:p>
            <a:r>
              <a:rPr lang="fr-FR" dirty="0" smtClean="0"/>
              <a:t>La « théorie sociologique du complot</a:t>
            </a:r>
            <a:r>
              <a:rPr lang="fr-FR" dirty="0"/>
              <a:t> </a:t>
            </a:r>
            <a:r>
              <a:rPr lang="fr-FR" dirty="0" smtClean="0"/>
              <a:t>» et… ses exceptions</a:t>
            </a:r>
            <a:endParaRPr lang="fr-FR" dirty="0"/>
          </a:p>
        </p:txBody>
      </p:sp>
    </p:spTree>
    <p:extLst>
      <p:ext uri="{BB962C8B-B14F-4D97-AF65-F5344CB8AC3E}">
        <p14:creationId xmlns:p14="http://schemas.microsoft.com/office/powerpoint/2010/main" val="368863779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sz="quarter" idx="1"/>
          </p:nvPr>
        </p:nvSpPr>
        <p:spPr/>
        <p:txBody>
          <a:bodyPr/>
          <a:lstStyle/>
          <a:p>
            <a:r>
              <a:rPr lang="fr-FR" dirty="0" smtClean="0"/>
              <a:t>Le complot objet paradoxal:</a:t>
            </a:r>
          </a:p>
          <a:p>
            <a:endParaRPr lang="fr-FR" dirty="0"/>
          </a:p>
          <a:p>
            <a:r>
              <a:rPr lang="fr-FR" dirty="0" smtClean="0"/>
              <a:t>- Le complot comme croyance et manipulation politiques selon K. Popper: le cas d’Hitler et des Protocoles des sages de Sion.</a:t>
            </a:r>
          </a:p>
          <a:p>
            <a:endParaRPr lang="fr-FR" dirty="0"/>
          </a:p>
          <a:p>
            <a:r>
              <a:rPr lang="fr-FR" dirty="0" smtClean="0"/>
              <a:t>- Le complot comme réalité politique selon K. Popper: le cas de la conspiration et de l’agression nazies.</a:t>
            </a:r>
            <a:endParaRPr lang="fr-FR" dirty="0"/>
          </a:p>
        </p:txBody>
      </p:sp>
      <p:sp>
        <p:nvSpPr>
          <p:cNvPr id="8" name="Espace réservé du texte 7"/>
          <p:cNvSpPr>
            <a:spLocks noGrp="1"/>
          </p:cNvSpPr>
          <p:nvPr>
            <p:ph type="body" idx="2"/>
          </p:nvPr>
        </p:nvSpPr>
        <p:spPr/>
        <p:txBody>
          <a:bodyPr/>
          <a:lstStyle/>
          <a:p>
            <a:r>
              <a:rPr lang="fr-FR" dirty="0" smtClean="0"/>
              <a:t>Luc Boltanski, </a:t>
            </a:r>
            <a:r>
              <a:rPr lang="fr-FR" i="1" dirty="0" smtClean="0"/>
              <a:t>Énigmes et complots. Une enqu</a:t>
            </a:r>
            <a:r>
              <a:rPr lang="fr-FR" i="1" dirty="0" smtClean="0"/>
              <a:t>ête à propos d’enquêtes</a:t>
            </a:r>
            <a:r>
              <a:rPr lang="fr-FR" dirty="0" smtClean="0"/>
              <a:t>, Paris, Gallimard, NRF essais, 2012, p.332 et </a:t>
            </a:r>
            <a:r>
              <a:rPr lang="fr-FR" dirty="0" err="1" smtClean="0"/>
              <a:t>suiv</a:t>
            </a:r>
            <a:r>
              <a:rPr lang="fr-FR" dirty="0" smtClean="0"/>
              <a:t>.</a:t>
            </a:r>
            <a:endParaRPr lang="fr-FR" dirty="0"/>
          </a:p>
        </p:txBody>
      </p:sp>
      <p:sp>
        <p:nvSpPr>
          <p:cNvPr id="6" name="Titre 5"/>
          <p:cNvSpPr>
            <a:spLocks noGrp="1"/>
          </p:cNvSpPr>
          <p:nvPr>
            <p:ph type="title"/>
          </p:nvPr>
        </p:nvSpPr>
        <p:spPr/>
        <p:txBody>
          <a:bodyPr/>
          <a:lstStyle/>
          <a:p>
            <a:r>
              <a:rPr lang="fr-FR" dirty="0" smtClean="0"/>
              <a:t>La « malédiction de Popper »?</a:t>
            </a:r>
            <a:endParaRPr lang="fr-FR" dirty="0"/>
          </a:p>
        </p:txBody>
      </p:sp>
    </p:spTree>
    <p:extLst>
      <p:ext uri="{BB962C8B-B14F-4D97-AF65-F5344CB8AC3E}">
        <p14:creationId xmlns:p14="http://schemas.microsoft.com/office/powerpoint/2010/main" val="180623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sz="quarter" idx="1"/>
          </p:nvPr>
        </p:nvSpPr>
        <p:spPr/>
        <p:txBody>
          <a:bodyPr>
            <a:normAutofit fontScale="77500" lnSpcReduction="20000"/>
          </a:bodyPr>
          <a:lstStyle/>
          <a:p>
            <a:pPr algn="just"/>
            <a:r>
              <a:rPr lang="fr-FR" dirty="0" smtClean="0"/>
              <a:t>« Les </a:t>
            </a:r>
            <a:r>
              <a:rPr lang="fr-FR" dirty="0"/>
              <a:t>« Protocoles des sages de Sion », que les Juifs renient officiellement avec une telle violence, ont montré d'une façon incomparable combien toute l'existence de ce peuple repose sur un mensonge permanent. « Ce sont des faux », répète en gémissant la </a:t>
            </a:r>
            <a:r>
              <a:rPr lang="fr-FR" i="1" dirty="0"/>
              <a:t>Gazette de Francfort</a:t>
            </a:r>
            <a:r>
              <a:rPr lang="fr-FR" dirty="0"/>
              <a:t> et elle cherche à en persuader l'univers ; c'est là la meilleure preuve qu'ils sont authentiques. Ils exposent clairement et en connaissance de cause ce que beaucoup de Juifs peuvent exécuter inconsciemment. C'est là l'important. Il est indifférent de savoir quel cerveau juif a conçu ces révélations ; ce qui est décisif, c'est qu'elles mettent au jour, avec une précision qui fait frissonner, le caractère et l'activité du peuple juif et, avec toutes leurs ramifications, les buts derniers auxquels il tend. Le meilleur moyen de juger ces révélations est de les confronter avec les faits. Si l'on passe en revue les faits historiques des cent dernières années à la lumière de ce livre, on comprend immédiatement pourquoi la presse juive pousse de tels cris. Car, le jour où il sera devenu le livre de chevet d'un peuple, le péril juif pourra être considéré comme </a:t>
            </a:r>
            <a:r>
              <a:rPr lang="fr-FR" dirty="0" smtClean="0"/>
              <a:t>conjuré ».</a:t>
            </a:r>
            <a:endParaRPr lang="fr-FR" dirty="0"/>
          </a:p>
          <a:p>
            <a:endParaRPr lang="fr-FR" dirty="0"/>
          </a:p>
        </p:txBody>
      </p:sp>
      <p:sp>
        <p:nvSpPr>
          <p:cNvPr id="7" name="Espace réservé du texte 6"/>
          <p:cNvSpPr>
            <a:spLocks noGrp="1"/>
          </p:cNvSpPr>
          <p:nvPr>
            <p:ph type="body" idx="2"/>
          </p:nvPr>
        </p:nvSpPr>
        <p:spPr/>
        <p:txBody>
          <a:bodyPr>
            <a:normAutofit fontScale="85000" lnSpcReduction="10000"/>
          </a:bodyPr>
          <a:lstStyle/>
          <a:p>
            <a:r>
              <a:rPr lang="fr-FR" dirty="0" smtClean="0"/>
              <a:t>Adolf Hitler</a:t>
            </a:r>
            <a:r>
              <a:rPr lang="fr-FR" i="1" dirty="0" smtClean="0"/>
              <a:t>, Mon combat</a:t>
            </a:r>
            <a:r>
              <a:rPr lang="fr-FR" dirty="0" smtClean="0"/>
              <a:t>, tome 1, chapitre 11 (« le peuple et la race »), éd. Allemande 1925 . On suit l’édition française de 1934 (Paris, éditions latines), reproduite en ligne sur:</a:t>
            </a:r>
          </a:p>
          <a:p>
            <a:r>
              <a:rPr lang="en-US" dirty="0">
                <a:hlinkClick r:id="rId2"/>
              </a:rPr>
              <a:t>http://fr.calameo.com/read/</a:t>
            </a:r>
            <a:r>
              <a:rPr lang="en-US" dirty="0" smtClean="0">
                <a:hlinkClick r:id="rId2"/>
              </a:rPr>
              <a:t>000009323f01924e2e135</a:t>
            </a:r>
            <a:endParaRPr lang="en-US" dirty="0" smtClean="0"/>
          </a:p>
          <a:p>
            <a:endParaRPr lang="fr-FR" dirty="0" smtClean="0"/>
          </a:p>
          <a:p>
            <a:endParaRPr lang="fr-FR" dirty="0"/>
          </a:p>
        </p:txBody>
      </p:sp>
      <p:sp>
        <p:nvSpPr>
          <p:cNvPr id="5" name="Titre 4"/>
          <p:cNvSpPr>
            <a:spLocks noGrp="1"/>
          </p:cNvSpPr>
          <p:nvPr>
            <p:ph type="title"/>
          </p:nvPr>
        </p:nvSpPr>
        <p:spPr/>
        <p:txBody>
          <a:bodyPr/>
          <a:lstStyle/>
          <a:p>
            <a:r>
              <a:rPr lang="fr-FR" dirty="0" smtClean="0"/>
              <a:t>Les Protocoles selon Hitler</a:t>
            </a:r>
            <a:endParaRPr lang="fr-FR" dirty="0"/>
          </a:p>
        </p:txBody>
      </p:sp>
    </p:spTree>
    <p:extLst>
      <p:ext uri="{BB962C8B-B14F-4D97-AF65-F5344CB8AC3E}">
        <p14:creationId xmlns:p14="http://schemas.microsoft.com/office/powerpoint/2010/main" val="38603774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réfutation du mythe du complot juif </a:t>
            </a:r>
            <a:endParaRPr lang="fr-FR" dirty="0"/>
          </a:p>
        </p:txBody>
      </p:sp>
      <p:sp>
        <p:nvSpPr>
          <p:cNvPr id="4" name="Espace réservé du texte 3"/>
          <p:cNvSpPr>
            <a:spLocks noGrp="1"/>
          </p:cNvSpPr>
          <p:nvPr>
            <p:ph type="body" sz="half" idx="2"/>
          </p:nvPr>
        </p:nvSpPr>
        <p:spPr/>
        <p:txBody>
          <a:bodyPr>
            <a:normAutofit fontScale="92500" lnSpcReduction="20000"/>
          </a:bodyPr>
          <a:lstStyle/>
          <a:p>
            <a:r>
              <a:rPr lang="fr-FR" dirty="0" smtClean="0"/>
              <a:t>Les protocoles des sages de Sion, édition allemande de </a:t>
            </a:r>
            <a:r>
              <a:rPr lang="fr-FR" dirty="0" err="1" smtClean="0"/>
              <a:t>Theodor</a:t>
            </a:r>
            <a:r>
              <a:rPr lang="fr-FR" dirty="0" smtClean="0"/>
              <a:t> Fritsch diffusée en Suisse, 1933, et objet du procès de Berne.</a:t>
            </a:r>
          </a:p>
          <a:p>
            <a:r>
              <a:rPr lang="fr-FR" dirty="0" smtClean="0"/>
              <a:t>Document consultable dans une série de sources documentaires sur ce procès:</a:t>
            </a:r>
          </a:p>
          <a:p>
            <a:r>
              <a:rPr lang="fr-FR" dirty="0">
                <a:hlinkClick r:id="rId2"/>
              </a:rPr>
              <a:t>http://www.fschuppisser.ch/4gesch/</a:t>
            </a:r>
            <a:r>
              <a:rPr lang="fr-FR" dirty="0" smtClean="0">
                <a:hlinkClick r:id="rId2"/>
              </a:rPr>
              <a:t>indexzion.html</a:t>
            </a:r>
            <a:endParaRPr lang="fr-FR" dirty="0" smtClean="0"/>
          </a:p>
          <a:p>
            <a:endParaRPr lang="fr-FR" dirty="0"/>
          </a:p>
        </p:txBody>
      </p:sp>
      <p:pic>
        <p:nvPicPr>
          <p:cNvPr id="7" name="Espace réservé pour une image  6" descr="Protocoles éd fritsch 1933.pdf"/>
          <p:cNvPicPr>
            <a:picLocks noGrp="1" noChangeAspect="1"/>
          </p:cNvPicPr>
          <p:nvPr>
            <p:ph type="pic" idx="1"/>
          </p:nvPr>
        </p:nvPicPr>
        <p:blipFill>
          <a:blip r:embed="rId3">
            <a:extLst>
              <a:ext uri="{28A0092B-C50C-407E-A947-70E740481C1C}">
                <a14:useLocalDpi xmlns:a14="http://schemas.microsoft.com/office/drawing/2010/main" val="0"/>
              </a:ext>
            </a:extLst>
          </a:blip>
          <a:srcRect l="-26572" r="-26572"/>
          <a:stretch>
            <a:fillRect/>
          </a:stretch>
        </p:blipFill>
        <p:spPr>
          <a:xfrm>
            <a:off x="199744" y="0"/>
            <a:ext cx="6019800" cy="5562600"/>
          </a:xfrm>
        </p:spPr>
      </p:pic>
    </p:spTree>
    <p:extLst>
      <p:ext uri="{BB962C8B-B14F-4D97-AF65-F5344CB8AC3E}">
        <p14:creationId xmlns:p14="http://schemas.microsoft.com/office/powerpoint/2010/main" val="35404699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 conspiration criminelle » des nazis en droit pénal</a:t>
            </a:r>
            <a:endParaRPr lang="fr-FR" dirty="0"/>
          </a:p>
        </p:txBody>
      </p:sp>
      <p:pic>
        <p:nvPicPr>
          <p:cNvPr id="5" name="Espace réservé pour une image  4" descr="note Bernays janvier 1945.jpg"/>
          <p:cNvPicPr>
            <a:picLocks noGrp="1" noChangeAspect="1"/>
          </p:cNvPicPr>
          <p:nvPr>
            <p:ph type="pic" idx="1"/>
          </p:nvPr>
        </p:nvPicPr>
        <p:blipFill>
          <a:blip r:embed="rId2">
            <a:extLst>
              <a:ext uri="{28A0092B-C50C-407E-A947-70E740481C1C}">
                <a14:useLocalDpi xmlns:a14="http://schemas.microsoft.com/office/drawing/2010/main" val="0"/>
              </a:ext>
            </a:extLst>
          </a:blip>
          <a:srcRect l="-20820" r="-20820"/>
          <a:stretch>
            <a:fillRect/>
          </a:stretch>
        </p:blipFill>
        <p:spPr/>
      </p:pic>
      <p:sp>
        <p:nvSpPr>
          <p:cNvPr id="4" name="Espace réservé du texte 3"/>
          <p:cNvSpPr>
            <a:spLocks noGrp="1"/>
          </p:cNvSpPr>
          <p:nvPr>
            <p:ph type="body" sz="half" idx="2"/>
          </p:nvPr>
        </p:nvSpPr>
        <p:spPr/>
        <p:txBody>
          <a:bodyPr>
            <a:normAutofit fontScale="77500" lnSpcReduction="20000"/>
          </a:bodyPr>
          <a:lstStyle/>
          <a:p>
            <a:r>
              <a:rPr lang="fr-FR" dirty="0" err="1" smtClean="0"/>
              <a:t>Memorandum</a:t>
            </a:r>
            <a:r>
              <a:rPr lang="fr-FR" dirty="0" smtClean="0"/>
              <a:t> de Murray C. </a:t>
            </a:r>
            <a:r>
              <a:rPr lang="fr-FR" dirty="0" err="1" smtClean="0"/>
              <a:t>Bernays</a:t>
            </a:r>
            <a:r>
              <a:rPr lang="fr-FR" dirty="0" smtClean="0"/>
              <a:t>, 2</a:t>
            </a:r>
            <a:r>
              <a:rPr lang="fr-FR" dirty="0"/>
              <a:t>3</a:t>
            </a:r>
            <a:r>
              <a:rPr lang="fr-FR" dirty="0" smtClean="0"/>
              <a:t> janvier 1945,</a:t>
            </a:r>
          </a:p>
          <a:p>
            <a:r>
              <a:rPr lang="fr-FR" dirty="0" smtClean="0"/>
              <a:t>Archives de Harry S. Truman, document numérisé consultable sur le site de la Truman Library:</a:t>
            </a:r>
          </a:p>
          <a:p>
            <a:r>
              <a:rPr lang="fr-FR" dirty="0">
                <a:hlinkClick r:id="rId3"/>
              </a:rPr>
              <a:t>http://www.trumanlibrary.org/whistlestop/study_collections/nuremberg/documents/index.php?pagenumber=2&amp;documentid=9-7&amp;documentdate=1945-01-23&amp;studycollectionid=nuremberg&amp;groupid</a:t>
            </a:r>
            <a:r>
              <a:rPr lang="fr-FR" dirty="0" smtClean="0"/>
              <a:t>=</a:t>
            </a:r>
          </a:p>
          <a:p>
            <a:endParaRPr lang="fr-FR" dirty="0"/>
          </a:p>
        </p:txBody>
      </p:sp>
    </p:spTree>
    <p:extLst>
      <p:ext uri="{BB962C8B-B14F-4D97-AF65-F5344CB8AC3E}">
        <p14:creationId xmlns:p14="http://schemas.microsoft.com/office/powerpoint/2010/main" val="248637828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
          </p:nvPr>
        </p:nvSpPr>
        <p:spPr/>
        <p:txBody>
          <a:bodyPr>
            <a:normAutofit fontScale="70000" lnSpcReduction="20000"/>
          </a:bodyPr>
          <a:lstStyle/>
          <a:p>
            <a:r>
              <a:rPr lang="fr-FR" dirty="0"/>
              <a:t>« Article 6  Le Tribunal établi par l'Accord mentionné à l'article 1er ci-dessus pour le jugement et le châtiment des grands criminels de guerre des pays européens de l'Axe sera compétent pour juger et punir toutes personnes qui, agissant pour le compte des pays européens de l'Axe, auront commis, individuellement ou à titre de membres d'organisations, l'un quelconque des crimes suivants.  Les actes suivants, ou l'un quelconque d'entre eux, sont des crimes soumis à la juridiction du Tribunal et entraînent une responsabilité individuelle :  </a:t>
            </a:r>
          </a:p>
          <a:p>
            <a:r>
              <a:rPr lang="fr-FR" dirty="0"/>
              <a:t>(a) ' Les Crimes contre la Paix ': c'est-à-dire la direction, la préparation, le déclenchement ou la poursuite d'une guerre d'agression, ou d'une guerre en violation des traités, assurances ou accords internationaux, ou la participation à un plan concerté ou à un complot pour l'accomplissement de l'un quelconque des actes qui précèdent; </a:t>
            </a:r>
            <a:r>
              <a:rPr lang="fr-FR" dirty="0" smtClean="0"/>
              <a:t> </a:t>
            </a:r>
            <a:endParaRPr lang="fr-FR" dirty="0"/>
          </a:p>
        </p:txBody>
      </p:sp>
      <p:sp>
        <p:nvSpPr>
          <p:cNvPr id="3" name="Espace réservé du texte 2"/>
          <p:cNvSpPr>
            <a:spLocks noGrp="1"/>
          </p:cNvSpPr>
          <p:nvPr>
            <p:ph type="body" idx="2"/>
          </p:nvPr>
        </p:nvSpPr>
        <p:spPr/>
        <p:txBody>
          <a:bodyPr>
            <a:normAutofit lnSpcReduction="10000"/>
          </a:bodyPr>
          <a:lstStyle/>
          <a:p>
            <a:r>
              <a:rPr lang="fr-FR" dirty="0"/>
              <a:t>l’accord</a:t>
            </a:r>
            <a:r>
              <a:rPr lang="fr-FR" b="1" dirty="0"/>
              <a:t> </a:t>
            </a:r>
            <a:r>
              <a:rPr lang="fr-FR" dirty="0"/>
              <a:t>concernant la poursuite et le châtiment des grands criminels de guerre des Puissances européennes de l'Axe et statut du tribunal international militaire. Londres, 8 août 1945 </a:t>
            </a:r>
          </a:p>
        </p:txBody>
      </p:sp>
      <p:sp>
        <p:nvSpPr>
          <p:cNvPr id="4" name="Titre 3"/>
          <p:cNvSpPr>
            <a:spLocks noGrp="1"/>
          </p:cNvSpPr>
          <p:nvPr>
            <p:ph type="title"/>
          </p:nvPr>
        </p:nvSpPr>
        <p:spPr/>
        <p:txBody>
          <a:bodyPr>
            <a:normAutofit fontScale="90000"/>
          </a:bodyPr>
          <a:lstStyle/>
          <a:p>
            <a:r>
              <a:rPr lang="fr-FR" dirty="0" smtClean="0"/>
              <a:t>La « conspiration criminelle » des nazis en droit pénal</a:t>
            </a:r>
            <a:endParaRPr lang="fr-FR" dirty="0"/>
          </a:p>
        </p:txBody>
      </p:sp>
    </p:spTree>
    <p:extLst>
      <p:ext uri="{BB962C8B-B14F-4D97-AF65-F5344CB8AC3E}">
        <p14:creationId xmlns:p14="http://schemas.microsoft.com/office/powerpoint/2010/main" val="3020620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Papier.thmx</Template>
  <TotalTime>147</TotalTime>
  <Words>626</Words>
  <Application>Microsoft Macintosh PowerPoint</Application>
  <PresentationFormat>Présentation à l'écran (4:3)</PresentationFormat>
  <Paragraphs>44</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Papier</vt:lpstr>
      <vt:lpstr>« Après avoir abandonné Dieu » ?  Comprendre les complots après Nuremberg (1944-1951) </vt:lpstr>
      <vt:lpstr>Les « théories du complot »</vt:lpstr>
      <vt:lpstr>Karl Popper et la « théorie sociologique des complots » (1948)</vt:lpstr>
      <vt:lpstr>La « théorie sociologique du complot » et… ses exceptions</vt:lpstr>
      <vt:lpstr>La « malédiction de Popper »?</vt:lpstr>
      <vt:lpstr>Les Protocoles selon Hitler</vt:lpstr>
      <vt:lpstr>La réfutation du mythe du complot juif </vt:lpstr>
      <vt:lpstr>La « conspiration criminelle » des nazis en droit pénal</vt:lpstr>
      <vt:lpstr>La « conspiration criminelle » des nazis en droit pénal</vt:lpstr>
      <vt:lpstr>La « conspiration criminelle » des nazis en droit pénal</vt:lpstr>
    </vt:vector>
  </TitlesOfParts>
  <Company>UAPV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Après avoir abandonné Dieu » ?  Complots et croyances après Nuremberg (1944-1948) </dc:title>
  <dc:creator>Frédéric MONIER</dc:creator>
  <cp:lastModifiedBy>Frédéric MONIER</cp:lastModifiedBy>
  <cp:revision>28</cp:revision>
  <dcterms:created xsi:type="dcterms:W3CDTF">2013-03-15T15:39:55Z</dcterms:created>
  <dcterms:modified xsi:type="dcterms:W3CDTF">2013-03-18T11:05:54Z</dcterms:modified>
</cp:coreProperties>
</file>